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78" r:id="rId4"/>
    <p:sldId id="286" r:id="rId5"/>
    <p:sldId id="285" r:id="rId6"/>
    <p:sldId id="287" r:id="rId7"/>
    <p:sldId id="271" r:id="rId8"/>
    <p:sldId id="268" r:id="rId9"/>
    <p:sldId id="265" r:id="rId10"/>
    <p:sldId id="269" r:id="rId11"/>
    <p:sldId id="266" r:id="rId12"/>
    <p:sldId id="267" r:id="rId13"/>
    <p:sldId id="273" r:id="rId14"/>
    <p:sldId id="284" r:id="rId15"/>
    <p:sldId id="256" r:id="rId16"/>
    <p:sldId id="274" r:id="rId17"/>
    <p:sldId id="275" r:id="rId18"/>
    <p:sldId id="279" r:id="rId19"/>
    <p:sldId id="280" r:id="rId20"/>
    <p:sldId id="281" r:id="rId21"/>
    <p:sldId id="282" r:id="rId22"/>
    <p:sldId id="283" r:id="rId23"/>
    <p:sldId id="277" r:id="rId24"/>
    <p:sldId id="263" r:id="rId25"/>
    <p:sldId id="26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5" d="100"/>
          <a:sy n="65" d="100"/>
        </p:scale>
        <p:origin x="-14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274E8-051B-4BD5-A918-9569E0DDC2A2}" type="datetimeFigureOut">
              <a:rPr lang="en-US" smtClean="0"/>
              <a:pPr/>
              <a:t>11/22/2019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506D6-ED8C-45AC-9DAA-3B486B8316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ncientexodus.com/podcast-interview-the-lost-se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was Jacob and his family who came</a:t>
            </a:r>
            <a:r>
              <a:rPr lang="en-US" baseline="0" dirty="0" smtClean="0"/>
              <a:t> to Goshen because of Famine in Canaan. Joseph became the governor and as a result Jacob was able to come to Egypt with his entire family. </a:t>
            </a:r>
            <a:r>
              <a:rPr lang="en-US" dirty="0" smtClean="0"/>
              <a:t>The Israelites had been in Goshen, Egypt</a:t>
            </a:r>
            <a:r>
              <a:rPr lang="en-US" baseline="0" dirty="0" smtClean="0"/>
              <a:t> for approximately 400 years. </a:t>
            </a:r>
            <a:r>
              <a:rPr lang="en-US" dirty="0" smtClean="0"/>
              <a:t>The story of Moses took place before the Israelites left Egypt.</a:t>
            </a:r>
            <a:endParaRPr lang="en-US" dirty="0"/>
          </a:p>
        </p:txBody>
      </p:sp>
      <p:sp>
        <p:nvSpPr>
          <p:cNvPr id="4" name="Slide Number Placeholder 3"/>
          <p:cNvSpPr>
            <a:spLocks noGrp="1"/>
          </p:cNvSpPr>
          <p:nvPr>
            <p:ph type="sldNum" sz="quarter" idx="10"/>
          </p:nvPr>
        </p:nvSpPr>
        <p:spPr/>
        <p:txBody>
          <a:bodyPr/>
          <a:lstStyle/>
          <a:p>
            <a:fld id="{ABA506D6-ED8C-45AC-9DAA-3B486B8316C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were there for 400 years because life was good and God wanted them to multiply</a:t>
            </a:r>
            <a:r>
              <a:rPr lang="en-US" baseline="0" dirty="0" smtClean="0"/>
              <a:t> and grow into a nation.</a:t>
            </a:r>
            <a:endParaRPr lang="en-US" dirty="0"/>
          </a:p>
        </p:txBody>
      </p:sp>
      <p:sp>
        <p:nvSpPr>
          <p:cNvPr id="4" name="Slide Number Placeholder 3"/>
          <p:cNvSpPr>
            <a:spLocks noGrp="1"/>
          </p:cNvSpPr>
          <p:nvPr>
            <p:ph type="sldNum" sz="quarter" idx="10"/>
          </p:nvPr>
        </p:nvSpPr>
        <p:spPr/>
        <p:txBody>
          <a:bodyPr/>
          <a:lstStyle/>
          <a:p>
            <a:fld id="{ABA506D6-ED8C-45AC-9DAA-3B486B8316C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The following website by Dr. Glen Fritz, as well as a podcast interview provides a very good description of a possible route of the Wilderness journey. This is the one used in this journey; although several websites are noted in the teacher’s notes and </a:t>
            </a:r>
            <a:r>
              <a:rPr lang="en-US" sz="1200" b="1" kern="1200" dirty="0" err="1" smtClean="0">
                <a:solidFill>
                  <a:schemeClr val="tx1"/>
                </a:solidFill>
                <a:latin typeface="+mn-lt"/>
                <a:ea typeface="+mn-ea"/>
                <a:cs typeface="+mn-cs"/>
              </a:rPr>
              <a:t>EndNotes</a:t>
            </a:r>
            <a:r>
              <a:rPr lang="en-US" sz="1200" b="1" kern="1200" dirty="0" smtClean="0">
                <a:solidFill>
                  <a:schemeClr val="tx1"/>
                </a:solidFill>
                <a:latin typeface="+mn-lt"/>
                <a:ea typeface="+mn-ea"/>
                <a:cs typeface="+mn-cs"/>
              </a:rPr>
              <a:t> to gather and confirm information for the map. But God is the only one who knows the exact route taken. This is one of God’s mysteries.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hlinkClick r:id="rId3"/>
              </a:rPr>
              <a:t>https://ancientexodus.com/podcast-interview-the-lost-sea/</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BA506D6-ED8C-45AC-9DAA-3B486B8316C0}"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Exodus tells us that</a:t>
            </a:r>
            <a:r>
              <a:rPr lang="en-US" baseline="0" dirty="0" smtClean="0"/>
              <a:t> the Israelites did not go by the way of the Philistines which followed the Mediterranean Sea and is the green dotted line. We will use the blue dotted line as a possible way for this Holy Land Tour. We will focus on the miracles that God provided to take them to Sinai. Some of these miracles are: they travelled day and night, their clothes did not wear out. God provided a cloud to lead them, a cloud to give comfort in the hot desert; a cloud of fire to lead at night, a cloud to separate the Israelites from the Egyptians on their way to the Red Sea, and God made a way to destroy Pharaoh and his army in the Red Sea. </a:t>
            </a:r>
            <a:endParaRPr lang="en-US" dirty="0"/>
          </a:p>
        </p:txBody>
      </p:sp>
      <p:sp>
        <p:nvSpPr>
          <p:cNvPr id="4" name="Slide Number Placeholder 3"/>
          <p:cNvSpPr>
            <a:spLocks noGrp="1"/>
          </p:cNvSpPr>
          <p:nvPr>
            <p:ph type="sldNum" sz="quarter" idx="10"/>
          </p:nvPr>
        </p:nvSpPr>
        <p:spPr/>
        <p:txBody>
          <a:bodyPr/>
          <a:lstStyle/>
          <a:p>
            <a:fld id="{F3642179-CCAA-47AB-9136-3F78F31E48C3}"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servants of the Israelites who were Egyptian</a:t>
            </a:r>
            <a:r>
              <a:rPr lang="en-US" baseline="0" dirty="0" smtClean="0"/>
              <a:t> were invited to come with them.</a:t>
            </a:r>
            <a:endParaRPr lang="en-US" dirty="0"/>
          </a:p>
        </p:txBody>
      </p:sp>
      <p:sp>
        <p:nvSpPr>
          <p:cNvPr id="4" name="Slide Number Placeholder 3"/>
          <p:cNvSpPr>
            <a:spLocks noGrp="1"/>
          </p:cNvSpPr>
          <p:nvPr>
            <p:ph type="sldNum" sz="quarter" idx="10"/>
          </p:nvPr>
        </p:nvSpPr>
        <p:spPr/>
        <p:txBody>
          <a:bodyPr/>
          <a:lstStyle/>
          <a:p>
            <a:fld id="{ABA506D6-ED8C-45AC-9DAA-3B486B8316C0}"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routes that researchers have thought about. But, look to see what the Bible</a:t>
            </a:r>
            <a:r>
              <a:rPr lang="en-US" baseline="0" dirty="0" smtClean="0"/>
              <a:t> says or does not say. Exodus tells us the they did not go by the way of the Philistines. The Bible does not say they followed the coastline of Sinai, but that they went through the wilderness. Mt. Musa is a place that Constantine’s (300 AD) designated as Mt. Sinai. Exodus tells us that the Israelites confused the Egyptian Army and changed their route slightly; then crossed the Red Sea. The names of many places  including some of the wilderness areas have been lost or the name has been changed. </a:t>
            </a:r>
            <a:endParaRPr lang="en-US" dirty="0"/>
          </a:p>
        </p:txBody>
      </p:sp>
      <p:sp>
        <p:nvSpPr>
          <p:cNvPr id="4" name="Slide Number Placeholder 3"/>
          <p:cNvSpPr>
            <a:spLocks noGrp="1"/>
          </p:cNvSpPr>
          <p:nvPr>
            <p:ph type="sldNum" sz="quarter" idx="10"/>
          </p:nvPr>
        </p:nvSpPr>
        <p:spPr/>
        <p:txBody>
          <a:bodyPr/>
          <a:lstStyle/>
          <a:p>
            <a:fld id="{F3642179-CCAA-47AB-9136-3F78F31E48C3}"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another potential way that was taken to Mount Sinai. There is an area of</a:t>
            </a:r>
            <a:r>
              <a:rPr lang="en-US" baseline="0" dirty="0" smtClean="0"/>
              <a:t> land next to the coast that could hold over a million people before they crossed the Red Sea.</a:t>
            </a:r>
            <a:endParaRPr lang="en-US" dirty="0"/>
          </a:p>
        </p:txBody>
      </p:sp>
      <p:sp>
        <p:nvSpPr>
          <p:cNvPr id="4" name="Slide Number Placeholder 3"/>
          <p:cNvSpPr>
            <a:spLocks noGrp="1"/>
          </p:cNvSpPr>
          <p:nvPr>
            <p:ph type="sldNum" sz="quarter" idx="10"/>
          </p:nvPr>
        </p:nvSpPr>
        <p:spPr/>
        <p:txBody>
          <a:bodyPr/>
          <a:lstStyle/>
          <a:p>
            <a:fld id="{F3642179-CCAA-47AB-9136-3F78F31E48C3}"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Exodus tells us that</a:t>
            </a:r>
            <a:r>
              <a:rPr lang="en-US" baseline="0" dirty="0" smtClean="0"/>
              <a:t> the Israelites did not go by the way of the Philistines which followed the Mediterranean Sea and is the green dotted line. We will use the blue dotted line as a possible way for this Holy Land Tour. We will focus on the miracles that God provided to take them to Sinai. Some of these miracles are: they travelled day and night, their clothes did not wear out. God provided a cloud to lead them, a cloud to give comfort in the hot desert; a cloud of fire to lead at night, a cloud to separate the Israelites from the Egyptians on their way to the Red Sea, and God made a way to destroy Pharaoh and his army in the Red Sea. </a:t>
            </a:r>
            <a:endParaRPr lang="en-US" dirty="0"/>
          </a:p>
        </p:txBody>
      </p:sp>
      <p:sp>
        <p:nvSpPr>
          <p:cNvPr id="4" name="Slide Number Placeholder 3"/>
          <p:cNvSpPr>
            <a:spLocks noGrp="1"/>
          </p:cNvSpPr>
          <p:nvPr>
            <p:ph type="sldNum" sz="quarter" idx="10"/>
          </p:nvPr>
        </p:nvSpPr>
        <p:spPr/>
        <p:txBody>
          <a:bodyPr/>
          <a:lstStyle/>
          <a:p>
            <a:fld id="{F3642179-CCAA-47AB-9136-3F78F31E48C3}"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83743C-36FB-4456-8210-D317B8B5D24F}" type="datetimeFigureOut">
              <a:rPr lang="en-US" smtClean="0"/>
              <a:pPr/>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5414-7A19-4D8D-8093-0ED20D7613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3743C-36FB-4456-8210-D317B8B5D24F}" type="datetimeFigureOut">
              <a:rPr lang="en-US" smtClean="0"/>
              <a:pPr/>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5414-7A19-4D8D-8093-0ED20D7613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3743C-36FB-4456-8210-D317B8B5D24F}" type="datetimeFigureOut">
              <a:rPr lang="en-US" smtClean="0"/>
              <a:pPr/>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5414-7A19-4D8D-8093-0ED20D7613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83743C-36FB-4456-8210-D317B8B5D24F}" type="datetimeFigureOut">
              <a:rPr lang="en-US" smtClean="0"/>
              <a:pPr/>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5414-7A19-4D8D-8093-0ED20D7613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83743C-36FB-4456-8210-D317B8B5D24F}" type="datetimeFigureOut">
              <a:rPr lang="en-US" smtClean="0"/>
              <a:pPr/>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5414-7A19-4D8D-8093-0ED20D7613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83743C-36FB-4456-8210-D317B8B5D24F}" type="datetimeFigureOut">
              <a:rPr lang="en-US" smtClean="0"/>
              <a:pPr/>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5414-7A19-4D8D-8093-0ED20D7613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83743C-36FB-4456-8210-D317B8B5D24F}" type="datetimeFigureOut">
              <a:rPr lang="en-US" smtClean="0"/>
              <a:pPr/>
              <a:t>11/22/2019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5414-7A19-4D8D-8093-0ED20D7613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83743C-36FB-4456-8210-D317B8B5D24F}" type="datetimeFigureOut">
              <a:rPr lang="en-US" smtClean="0"/>
              <a:pPr/>
              <a:t>11/22/2019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5414-7A19-4D8D-8093-0ED20D7613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3743C-36FB-4456-8210-D317B8B5D24F}" type="datetimeFigureOut">
              <a:rPr lang="en-US" smtClean="0"/>
              <a:pPr/>
              <a:t>11/22/2019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D5414-7A19-4D8D-8093-0ED20D7613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3743C-36FB-4456-8210-D317B8B5D24F}" type="datetimeFigureOut">
              <a:rPr lang="en-US" smtClean="0"/>
              <a:pPr/>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5414-7A19-4D8D-8093-0ED20D7613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3743C-36FB-4456-8210-D317B8B5D24F}" type="datetimeFigureOut">
              <a:rPr lang="en-US" smtClean="0"/>
              <a:pPr/>
              <a:t>11/22/2019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5414-7A19-4D8D-8093-0ED20D7613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3743C-36FB-4456-8210-D317B8B5D24F}" type="datetimeFigureOut">
              <a:rPr lang="en-US" smtClean="0"/>
              <a:pPr/>
              <a:t>11/22/2019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D5414-7A19-4D8D-8093-0ED20D76131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ncientexodus.com/podcast-interview-the-lost-se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uyiWmnVLwMU&amp;list=PLYZyz-oG1nTD6ycFu06a8onclawPj7b0e&amp;index=8" TargetMode="External"/><Relationship Id="rId2" Type="http://schemas.openxmlformats.org/officeDocument/2006/relationships/hyperlink" Target="https://ancientexodus.com/podcast-interview-the-lost-sea/"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3bLlpy0MW08&amp;list=PLYZyz-oG1nTD6ycFu06a8onclawPj7b0e&amp;index=9" TargetMode="External"/><Relationship Id="rId2" Type="http://schemas.openxmlformats.org/officeDocument/2006/relationships/hyperlink" Target="https://www.youtube.com/watch?v=1oU97fSl3pQ&amp;list=PLYZyz-oG1nTD6ycFu06a8onclawPj7b0e&amp;index=7"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youtube.com/watch?v=LClIy1B8p2M&amp;list=PLYZyz-oG1nTD6ycFu06a8onclawPj7b0e&amp;index=2"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LClIy1B8p2M&amp;list=PLYZyz-oG1nTD6ycFu06a8onclawPj7b0e&amp;index=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200" b="1" dirty="0" smtClean="0">
                <a:ln>
                  <a:solidFill>
                    <a:srgbClr val="FF0000"/>
                  </a:solidFill>
                </a:ln>
                <a:solidFill>
                  <a:srgbClr val="FFFF00"/>
                </a:solidFill>
              </a:rPr>
              <a:t>Today’s Lesson - Moses Leaves Egypt</a:t>
            </a:r>
            <a:r>
              <a:rPr lang="en-US" sz="3200" b="1" dirty="0" smtClean="0">
                <a:solidFill>
                  <a:schemeClr val="tx2"/>
                </a:solidFill>
              </a:rPr>
              <a:t/>
            </a:r>
            <a:br>
              <a:rPr lang="en-US" sz="3200" b="1" dirty="0" smtClean="0">
                <a:solidFill>
                  <a:schemeClr val="tx2"/>
                </a:solidFill>
              </a:rPr>
            </a:br>
            <a:r>
              <a:rPr lang="en-US" sz="3200" b="1" dirty="0" smtClean="0">
                <a:solidFill>
                  <a:schemeClr val="tx2"/>
                </a:solidFill>
              </a:rPr>
              <a:t> </a:t>
            </a:r>
            <a:r>
              <a:rPr lang="en-US" sz="2800" b="1" dirty="0" smtClean="0">
                <a:solidFill>
                  <a:schemeClr val="tx2"/>
                </a:solidFill>
              </a:rPr>
              <a:t>Let’s Review what you </a:t>
            </a:r>
            <a:br>
              <a:rPr lang="en-US" sz="2800" b="1" dirty="0" smtClean="0">
                <a:solidFill>
                  <a:schemeClr val="tx2"/>
                </a:solidFill>
              </a:rPr>
            </a:br>
            <a:r>
              <a:rPr lang="en-US" sz="2800" b="1" dirty="0" smtClean="0">
                <a:solidFill>
                  <a:schemeClr val="tx2"/>
                </a:solidFill>
              </a:rPr>
              <a:t>learned in lesson 2</a:t>
            </a:r>
            <a:endParaRPr lang="en-US" sz="2800" b="1" dirty="0">
              <a:solidFill>
                <a:schemeClr val="tx2"/>
              </a:solidFill>
            </a:endParaRPr>
          </a:p>
        </p:txBody>
      </p:sp>
      <p:sp>
        <p:nvSpPr>
          <p:cNvPr id="3" name="Content Placeholder 2"/>
          <p:cNvSpPr>
            <a:spLocks noGrp="1"/>
          </p:cNvSpPr>
          <p:nvPr>
            <p:ph idx="1"/>
          </p:nvPr>
        </p:nvSpPr>
        <p:spPr>
          <a:xfrm>
            <a:off x="533400" y="1600200"/>
            <a:ext cx="8229600" cy="4525963"/>
          </a:xfrm>
        </p:spPr>
        <p:txBody>
          <a:bodyPr/>
          <a:lstStyle/>
          <a:p>
            <a:pPr marL="514350" indent="-514350">
              <a:buNone/>
            </a:pPr>
            <a:r>
              <a:rPr lang="en-US" dirty="0" smtClean="0">
                <a:solidFill>
                  <a:srgbClr val="FF0000"/>
                </a:solidFill>
              </a:rPr>
              <a:t>Tell me…</a:t>
            </a:r>
          </a:p>
          <a:p>
            <a:pPr marL="914400" lvl="1" indent="-514350">
              <a:buNone/>
            </a:pPr>
            <a:r>
              <a:rPr lang="en-US" b="1" dirty="0" smtClean="0">
                <a:solidFill>
                  <a:srgbClr val="FFFF00"/>
                </a:solidFill>
              </a:rPr>
              <a:t>What do you remember about the story of Moses?</a:t>
            </a:r>
          </a:p>
          <a:p>
            <a:pPr marL="914400" lvl="1" indent="-514350">
              <a:buFont typeface="+mj-lt"/>
              <a:buAutoNum type="arabicPeriod"/>
            </a:pPr>
            <a:r>
              <a:rPr lang="en-US" b="1" dirty="0" smtClean="0">
                <a:solidFill>
                  <a:srgbClr val="FFFF00"/>
                </a:solidFill>
              </a:rPr>
              <a:t>Who was Moses?</a:t>
            </a:r>
          </a:p>
          <a:p>
            <a:pPr marL="914400" lvl="1" indent="-514350">
              <a:buFont typeface="+mj-lt"/>
              <a:buAutoNum type="arabicPeriod"/>
            </a:pPr>
            <a:r>
              <a:rPr lang="en-US" b="1" dirty="0" smtClean="0">
                <a:solidFill>
                  <a:srgbClr val="FFFF00"/>
                </a:solidFill>
              </a:rPr>
              <a:t>When did the story about Moses happen?</a:t>
            </a:r>
          </a:p>
          <a:p>
            <a:pPr marL="914400" lvl="1" indent="-514350">
              <a:buFont typeface="+mj-lt"/>
              <a:buAutoNum type="arabicPeriod"/>
            </a:pPr>
            <a:r>
              <a:rPr lang="en-US" b="1" dirty="0" smtClean="0">
                <a:solidFill>
                  <a:srgbClr val="FFFF00"/>
                </a:solidFill>
              </a:rPr>
              <a:t>Where did the story about Moses happen?</a:t>
            </a:r>
          </a:p>
          <a:p>
            <a:pPr marL="914400" lvl="1" indent="-514350">
              <a:buFont typeface="+mj-lt"/>
              <a:buAutoNum type="arabicPeriod"/>
            </a:pPr>
            <a:r>
              <a:rPr lang="en-US" b="1" dirty="0" smtClean="0">
                <a:solidFill>
                  <a:srgbClr val="FFFF00"/>
                </a:solidFill>
              </a:rPr>
              <a:t>Why did this story happen?</a:t>
            </a:r>
          </a:p>
          <a:p>
            <a:pPr>
              <a:buNone/>
            </a:pPr>
            <a:endParaRPr lang="en-US" dirty="0"/>
          </a:p>
        </p:txBody>
      </p:sp>
      <p:pic>
        <p:nvPicPr>
          <p:cNvPr id="6" name="Picture 5" descr="joseph s brothers Colouring Pages"/>
          <p:cNvPicPr/>
          <p:nvPr/>
        </p:nvPicPr>
        <p:blipFill>
          <a:blip r:embed="rId3" cstate="print"/>
          <a:srcRect/>
          <a:stretch>
            <a:fillRect/>
          </a:stretch>
        </p:blipFill>
        <p:spPr bwMode="auto">
          <a:xfrm>
            <a:off x="3429000" y="4876800"/>
            <a:ext cx="1666495" cy="1524000"/>
          </a:xfrm>
          <a:prstGeom prst="rect">
            <a:avLst/>
          </a:prstGeom>
          <a:noFill/>
          <a:ln w="9525">
            <a:noFill/>
            <a:miter lim="800000"/>
            <a:headEnd/>
            <a:tailEnd/>
          </a:ln>
        </p:spPr>
      </p:pic>
      <p:pic>
        <p:nvPicPr>
          <p:cNvPr id="7" name="Picture 6" descr="Coloring Pages (Sheets) for Kids at Cool Math Games - Free online "/>
          <p:cNvPicPr/>
          <p:nvPr/>
        </p:nvPicPr>
        <p:blipFill>
          <a:blip r:embed="rId4" cstate="print"/>
          <a:srcRect/>
          <a:stretch>
            <a:fillRect/>
          </a:stretch>
        </p:blipFill>
        <p:spPr bwMode="auto">
          <a:xfrm>
            <a:off x="533400" y="4648200"/>
            <a:ext cx="1600200" cy="1676400"/>
          </a:xfrm>
          <a:prstGeom prst="rect">
            <a:avLst/>
          </a:prstGeom>
          <a:noFill/>
          <a:ln w="9525">
            <a:noFill/>
            <a:miter lim="800000"/>
            <a:headEnd/>
            <a:tailEnd/>
          </a:ln>
        </p:spPr>
      </p:pic>
      <p:pic>
        <p:nvPicPr>
          <p:cNvPr id="8" name="Picture 7" descr="Great bible coloring pages for kids - free and printable"/>
          <p:cNvPicPr/>
          <p:nvPr/>
        </p:nvPicPr>
        <p:blipFill>
          <a:blip r:embed="rId5" cstate="print"/>
          <a:srcRect/>
          <a:stretch>
            <a:fillRect/>
          </a:stretch>
        </p:blipFill>
        <p:spPr bwMode="auto">
          <a:xfrm>
            <a:off x="6400800" y="4495800"/>
            <a:ext cx="1428750" cy="174793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happened next?</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What did Moses do to prepare the children of Israel to leave Goshen, Egypt? </a:t>
            </a:r>
          </a:p>
          <a:p>
            <a:r>
              <a:rPr lang="en-US" dirty="0" smtClean="0">
                <a:solidFill>
                  <a:srgbClr val="FFFF00"/>
                </a:solidFill>
              </a:rPr>
              <a:t>What did Pharaoh do when the last plague came? </a:t>
            </a:r>
            <a:r>
              <a:rPr lang="en-US" sz="2800" dirty="0" smtClean="0">
                <a:solidFill>
                  <a:srgbClr val="FF0000"/>
                </a:solidFill>
              </a:rPr>
              <a:t>Exodus 29 – 30</a:t>
            </a:r>
          </a:p>
          <a:p>
            <a:r>
              <a:rPr lang="en-US" dirty="0" smtClean="0">
                <a:solidFill>
                  <a:srgbClr val="FFFF00"/>
                </a:solidFill>
              </a:rPr>
              <a:t>What had the children of Israel done in preparation to leave Goshen? </a:t>
            </a:r>
            <a:r>
              <a:rPr lang="en-US" sz="2800" dirty="0" smtClean="0">
                <a:solidFill>
                  <a:srgbClr val="FF0000"/>
                </a:solidFill>
              </a:rPr>
              <a:t>Exodus 12:31-42</a:t>
            </a:r>
          </a:p>
          <a:p>
            <a:r>
              <a:rPr lang="en-US" dirty="0" smtClean="0">
                <a:solidFill>
                  <a:srgbClr val="FFFF00"/>
                </a:solidFill>
              </a:rPr>
              <a:t>What does it mean to celebrate the Passover?  </a:t>
            </a:r>
            <a:r>
              <a:rPr lang="en-US" sz="2800" dirty="0" smtClean="0">
                <a:solidFill>
                  <a:srgbClr val="FF0000"/>
                </a:solidFill>
              </a:rPr>
              <a:t>Exodus 12</a:t>
            </a:r>
          </a:p>
          <a:p>
            <a:pPr lvl="1"/>
            <a:endParaRPr lang="en-US" dirty="0" smtClean="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5" name="TextBox 4"/>
          <p:cNvSpPr txBox="1"/>
          <p:nvPr/>
        </p:nvSpPr>
        <p:spPr>
          <a:xfrm>
            <a:off x="6477000" y="5867400"/>
            <a:ext cx="2057400" cy="369332"/>
          </a:xfrm>
          <a:prstGeom prst="rect">
            <a:avLst/>
          </a:prstGeom>
          <a:noFill/>
        </p:spPr>
        <p:txBody>
          <a:bodyPr wrap="square" rtlCol="0">
            <a:spAutoFit/>
          </a:bodyPr>
          <a:lstStyle/>
          <a:p>
            <a:r>
              <a:rPr lang="en-US" dirty="0" smtClean="0"/>
              <a:t>Lesson 3</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solidFill>
              </a:rPr>
              <a:t>Celebrating the Passover</a:t>
            </a:r>
            <a:endParaRPr lang="en-US" sz="3600" dirty="0">
              <a:solidFill>
                <a:schemeClr val="tx2"/>
              </a:solidFill>
            </a:endParaRPr>
          </a:p>
        </p:txBody>
      </p:sp>
      <p:sp>
        <p:nvSpPr>
          <p:cNvPr id="3" name="Content Placeholder 2"/>
          <p:cNvSpPr>
            <a:spLocks noGrp="1"/>
          </p:cNvSpPr>
          <p:nvPr>
            <p:ph idx="1"/>
          </p:nvPr>
        </p:nvSpPr>
        <p:spPr>
          <a:xfrm>
            <a:off x="457200" y="1143000"/>
            <a:ext cx="8229600" cy="4983163"/>
          </a:xfrm>
        </p:spPr>
        <p:txBody>
          <a:bodyPr>
            <a:normAutofit/>
          </a:bodyPr>
          <a:lstStyle/>
          <a:p>
            <a:pPr marL="514350" indent="-514350">
              <a:buAutoNum type="arabicPeriod"/>
            </a:pPr>
            <a:r>
              <a:rPr lang="en-US" dirty="0" smtClean="0"/>
              <a:t>Preparing:</a:t>
            </a:r>
          </a:p>
          <a:p>
            <a:pPr marL="914400" lvl="1" indent="-514350">
              <a:buAutoNum type="arabicPeriod"/>
            </a:pPr>
            <a:r>
              <a:rPr lang="en-US" dirty="0" smtClean="0">
                <a:solidFill>
                  <a:srgbClr val="FFFF00"/>
                </a:solidFill>
              </a:rPr>
              <a:t>A lamb without blemish was chosen 10 days before the Passover.</a:t>
            </a:r>
          </a:p>
          <a:p>
            <a:pPr marL="914400" lvl="1" indent="-514350">
              <a:buAutoNum type="arabicPeriod"/>
            </a:pPr>
            <a:r>
              <a:rPr lang="en-US" dirty="0" smtClean="0">
                <a:solidFill>
                  <a:srgbClr val="FFFF00"/>
                </a:solidFill>
              </a:rPr>
              <a:t>They packed up to get ready to leave right after the Passover – very early in the morning.</a:t>
            </a:r>
          </a:p>
          <a:p>
            <a:pPr marL="914400" lvl="1" indent="-514350">
              <a:buAutoNum type="arabicPeriod"/>
            </a:pPr>
            <a:r>
              <a:rPr lang="en-US" dirty="0" smtClean="0">
                <a:solidFill>
                  <a:srgbClr val="FFFF00"/>
                </a:solidFill>
              </a:rPr>
              <a:t>The lamb was killed and the blood was put on the doorposts and lintel of each home. </a:t>
            </a:r>
          </a:p>
          <a:p>
            <a:pPr marL="914400" lvl="1" indent="-514350">
              <a:buAutoNum type="arabicPeriod"/>
            </a:pPr>
            <a:r>
              <a:rPr lang="en-US" dirty="0" smtClean="0">
                <a:solidFill>
                  <a:srgbClr val="FFFF00"/>
                </a:solidFill>
              </a:rPr>
              <a:t>Then the lamb was roasted over a fire. They invited friends to eat with them in a hurry, not leaving anything over? </a:t>
            </a:r>
            <a:r>
              <a:rPr lang="en-US" sz="2400" dirty="0" smtClean="0">
                <a:solidFill>
                  <a:srgbClr val="FF0000"/>
                </a:solidFill>
              </a:rPr>
              <a:t>Exodus 12 :42- 51</a:t>
            </a:r>
          </a:p>
          <a:p>
            <a:pPr marL="914400" lvl="1" indent="-514350">
              <a:buAutoNum type="arabicPeriod"/>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solidFill>
              </a:rPr>
              <a:t>Leaving Goshen….</a:t>
            </a:r>
            <a:endParaRPr lang="en-US" sz="3600" dirty="0">
              <a:solidFill>
                <a:schemeClr val="tx2"/>
              </a:solidFill>
            </a:endParaRPr>
          </a:p>
        </p:txBody>
      </p:sp>
      <p:sp>
        <p:nvSpPr>
          <p:cNvPr id="3" name="Content Placeholder 2"/>
          <p:cNvSpPr>
            <a:spLocks noGrp="1"/>
          </p:cNvSpPr>
          <p:nvPr>
            <p:ph idx="1"/>
          </p:nvPr>
        </p:nvSpPr>
        <p:spPr/>
        <p:txBody>
          <a:bodyPr/>
          <a:lstStyle/>
          <a:p>
            <a:r>
              <a:rPr lang="en-US" dirty="0" smtClean="0">
                <a:solidFill>
                  <a:srgbClr val="FFFF00"/>
                </a:solidFill>
              </a:rPr>
              <a:t>The Egyptians gave the Israelites many things to take along as they left: read parts of </a:t>
            </a:r>
            <a:r>
              <a:rPr lang="en-US" sz="2800" dirty="0" smtClean="0">
                <a:solidFill>
                  <a:srgbClr val="FF0000"/>
                </a:solidFill>
              </a:rPr>
              <a:t>Exodus 2:1- 4:31</a:t>
            </a:r>
          </a:p>
          <a:p>
            <a:r>
              <a:rPr lang="en-US" dirty="0" smtClean="0">
                <a:solidFill>
                  <a:srgbClr val="FFFF00"/>
                </a:solidFill>
              </a:rPr>
              <a:t>The Israelites took all of, their possessions with them and fled to  3 days journey to </a:t>
            </a:r>
            <a:r>
              <a:rPr lang="en-US" dirty="0" err="1" smtClean="0">
                <a:solidFill>
                  <a:srgbClr val="FFFF00"/>
                </a:solidFill>
              </a:rPr>
              <a:t>Succot</a:t>
            </a:r>
            <a:r>
              <a:rPr lang="en-US" dirty="0" smtClean="0">
                <a:solidFill>
                  <a:srgbClr val="FFFF00"/>
                </a:solidFill>
              </a:rPr>
              <a:t> where they all gathered. </a:t>
            </a:r>
          </a:p>
          <a:p>
            <a:pPr lvl="1">
              <a:buNone/>
            </a:pPr>
            <a:r>
              <a:rPr lang="en-US" sz="2400" dirty="0" smtClean="0">
                <a:solidFill>
                  <a:srgbClr val="FF0000"/>
                </a:solidFill>
              </a:rPr>
              <a:t>check your map to see where this might be…</a:t>
            </a:r>
          </a:p>
        </p:txBody>
      </p:sp>
      <p:pic>
        <p:nvPicPr>
          <p:cNvPr id="4" name="Picture 3" descr="Great bible coloring pages for kids - free and printable"/>
          <p:cNvPicPr/>
          <p:nvPr/>
        </p:nvPicPr>
        <p:blipFill>
          <a:blip r:embed="rId2" cstate="print"/>
          <a:srcRect/>
          <a:stretch>
            <a:fillRect/>
          </a:stretch>
        </p:blipFill>
        <p:spPr bwMode="auto">
          <a:xfrm>
            <a:off x="7162800" y="4343400"/>
            <a:ext cx="1428750" cy="186456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43000"/>
            <a:ext cx="7162800" cy="4647426"/>
          </a:xfrm>
          <a:prstGeom prst="rect">
            <a:avLst/>
          </a:prstGeom>
        </p:spPr>
        <p:txBody>
          <a:bodyPr wrap="square">
            <a:spAutoFit/>
          </a:bodyPr>
          <a:lstStyle/>
          <a:p>
            <a:r>
              <a:rPr lang="en-US" sz="2400" dirty="0" smtClean="0"/>
              <a:t>We are not sure of the exact journey of the Children of Israel from Goshen  through the Sinai Desert to Midian and into the land of Moab. There are a number of theories. However, what we do know is that the Bible says they did not go by the way of the Philistines.</a:t>
            </a:r>
          </a:p>
          <a:p>
            <a:endParaRPr lang="en-US" dirty="0" smtClean="0"/>
          </a:p>
          <a:p>
            <a:r>
              <a:rPr lang="en-US" sz="2400" dirty="0" smtClean="0"/>
              <a:t>Additionally, the Bible does not say that the children of Israel went along the coastline of  Sinai to get to Midian, but through the desert.  </a:t>
            </a:r>
          </a:p>
          <a:p>
            <a:endParaRPr lang="en-US" sz="1400" dirty="0" smtClean="0"/>
          </a:p>
          <a:p>
            <a:r>
              <a:rPr lang="en-US" sz="2400" b="1" u="sng" dirty="0" smtClean="0">
                <a:hlinkClick r:id="rId3"/>
              </a:rPr>
              <a:t>https://ancientexodus.com/podcast-interview-the-lost-sea/</a:t>
            </a:r>
            <a:endParaRPr lang="en-US" sz="2400" b="1" dirty="0" smtClean="0"/>
          </a:p>
          <a:p>
            <a:r>
              <a:rPr lang="en-US" sz="2400" dirty="0" smtClean="0">
                <a:solidFill>
                  <a:srgbClr val="FFFF00"/>
                </a:solidFill>
              </a:rPr>
              <a:t>Check your Website  and Map – see notes below</a:t>
            </a:r>
          </a:p>
        </p:txBody>
      </p:sp>
      <p:sp>
        <p:nvSpPr>
          <p:cNvPr id="3" name="TextBox 2"/>
          <p:cNvSpPr txBox="1"/>
          <p:nvPr/>
        </p:nvSpPr>
        <p:spPr>
          <a:xfrm>
            <a:off x="1981200" y="609600"/>
            <a:ext cx="4876800" cy="584775"/>
          </a:xfrm>
          <a:prstGeom prst="rect">
            <a:avLst/>
          </a:prstGeom>
          <a:noFill/>
        </p:spPr>
        <p:txBody>
          <a:bodyPr wrap="square" rtlCol="0">
            <a:spAutoFit/>
          </a:bodyPr>
          <a:lstStyle/>
          <a:p>
            <a:r>
              <a:rPr lang="en-US" sz="3200" dirty="0" smtClean="0">
                <a:solidFill>
                  <a:srgbClr val="FF0000"/>
                </a:solidFill>
              </a:rPr>
              <a:t>One of the Mysteries of God</a:t>
            </a:r>
            <a:endParaRPr lang="en-US" sz="32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1143000" y="685800"/>
            <a:ext cx="6858000" cy="5376116"/>
            <a:chOff x="1143000" y="685800"/>
            <a:chExt cx="6858000" cy="5376116"/>
          </a:xfrm>
        </p:grpSpPr>
        <p:pic>
          <p:nvPicPr>
            <p:cNvPr id="2" name="Picture 1" descr="Map 1 001.jpg"/>
            <p:cNvPicPr>
              <a:picLocks noChangeAspect="1"/>
            </p:cNvPicPr>
            <p:nvPr/>
          </p:nvPicPr>
          <p:blipFill>
            <a:blip r:embed="rId3" cstate="print"/>
            <a:stretch>
              <a:fillRect/>
            </a:stretch>
          </p:blipFill>
          <p:spPr>
            <a:xfrm rot="5400000">
              <a:off x="2074442" y="135358"/>
              <a:ext cx="4995116" cy="6858000"/>
            </a:xfrm>
            <a:prstGeom prst="rect">
              <a:avLst/>
            </a:prstGeom>
          </p:spPr>
        </p:pic>
        <p:sp>
          <p:nvSpPr>
            <p:cNvPr id="5" name="Freeform 4"/>
            <p:cNvSpPr/>
            <p:nvPr/>
          </p:nvSpPr>
          <p:spPr>
            <a:xfrm>
              <a:off x="3352800" y="1143000"/>
              <a:ext cx="2194560" cy="1194690"/>
            </a:xfrm>
            <a:custGeom>
              <a:avLst/>
              <a:gdLst>
                <a:gd name="connsiteX0" fmla="*/ 0 w 2194560"/>
                <a:gd name="connsiteY0" fmla="*/ 1194690 h 1194690"/>
                <a:gd name="connsiteX1" fmla="*/ 256032 w 2194560"/>
                <a:gd name="connsiteY1" fmla="*/ 1187375 h 1194690"/>
                <a:gd name="connsiteX2" fmla="*/ 299923 w 2194560"/>
                <a:gd name="connsiteY2" fmla="*/ 1180060 h 1194690"/>
                <a:gd name="connsiteX3" fmla="*/ 431597 w 2194560"/>
                <a:gd name="connsiteY3" fmla="*/ 1172745 h 1194690"/>
                <a:gd name="connsiteX4" fmla="*/ 512064 w 2194560"/>
                <a:gd name="connsiteY4" fmla="*/ 1165430 h 1194690"/>
                <a:gd name="connsiteX5" fmla="*/ 534009 w 2194560"/>
                <a:gd name="connsiteY5" fmla="*/ 1158114 h 1194690"/>
                <a:gd name="connsiteX6" fmla="*/ 577901 w 2194560"/>
                <a:gd name="connsiteY6" fmla="*/ 1150799 h 1194690"/>
                <a:gd name="connsiteX7" fmla="*/ 643737 w 2194560"/>
                <a:gd name="connsiteY7" fmla="*/ 1136169 h 1194690"/>
                <a:gd name="connsiteX8" fmla="*/ 687629 w 2194560"/>
                <a:gd name="connsiteY8" fmla="*/ 1121538 h 1194690"/>
                <a:gd name="connsiteX9" fmla="*/ 709574 w 2194560"/>
                <a:gd name="connsiteY9" fmla="*/ 1114223 h 1194690"/>
                <a:gd name="connsiteX10" fmla="*/ 760781 w 2194560"/>
                <a:gd name="connsiteY10" fmla="*/ 1077647 h 1194690"/>
                <a:gd name="connsiteX11" fmla="*/ 782726 w 2194560"/>
                <a:gd name="connsiteY11" fmla="*/ 1063017 h 1194690"/>
                <a:gd name="connsiteX12" fmla="*/ 804672 w 2194560"/>
                <a:gd name="connsiteY12" fmla="*/ 1055702 h 1194690"/>
                <a:gd name="connsiteX13" fmla="*/ 819302 w 2194560"/>
                <a:gd name="connsiteY13" fmla="*/ 1041071 h 1194690"/>
                <a:gd name="connsiteX14" fmla="*/ 863193 w 2194560"/>
                <a:gd name="connsiteY14" fmla="*/ 1026441 h 1194690"/>
                <a:gd name="connsiteX15" fmla="*/ 972921 w 2194560"/>
                <a:gd name="connsiteY15" fmla="*/ 989865 h 1194690"/>
                <a:gd name="connsiteX16" fmla="*/ 994867 w 2194560"/>
                <a:gd name="connsiteY16" fmla="*/ 982550 h 1194690"/>
                <a:gd name="connsiteX17" fmla="*/ 1016813 w 2194560"/>
                <a:gd name="connsiteY17" fmla="*/ 975234 h 1194690"/>
                <a:gd name="connsiteX18" fmla="*/ 1046073 w 2194560"/>
                <a:gd name="connsiteY18" fmla="*/ 967919 h 1194690"/>
                <a:gd name="connsiteX19" fmla="*/ 1068019 w 2194560"/>
                <a:gd name="connsiteY19" fmla="*/ 960604 h 1194690"/>
                <a:gd name="connsiteX20" fmla="*/ 1104595 w 2194560"/>
                <a:gd name="connsiteY20" fmla="*/ 953289 h 1194690"/>
                <a:gd name="connsiteX21" fmla="*/ 1133856 w 2194560"/>
                <a:gd name="connsiteY21" fmla="*/ 945974 h 1194690"/>
                <a:gd name="connsiteX22" fmla="*/ 1272845 w 2194560"/>
                <a:gd name="connsiteY22" fmla="*/ 938658 h 1194690"/>
                <a:gd name="connsiteX23" fmla="*/ 1324051 w 2194560"/>
                <a:gd name="connsiteY23" fmla="*/ 931343 h 1194690"/>
                <a:gd name="connsiteX24" fmla="*/ 1389888 w 2194560"/>
                <a:gd name="connsiteY24" fmla="*/ 924028 h 1194690"/>
                <a:gd name="connsiteX25" fmla="*/ 1411833 w 2194560"/>
                <a:gd name="connsiteY25" fmla="*/ 916713 h 1194690"/>
                <a:gd name="connsiteX26" fmla="*/ 1492301 w 2194560"/>
                <a:gd name="connsiteY26" fmla="*/ 902082 h 1194690"/>
                <a:gd name="connsiteX27" fmla="*/ 1558137 w 2194560"/>
                <a:gd name="connsiteY27" fmla="*/ 880137 h 1194690"/>
                <a:gd name="connsiteX28" fmla="*/ 1623974 w 2194560"/>
                <a:gd name="connsiteY28" fmla="*/ 858191 h 1194690"/>
                <a:gd name="connsiteX29" fmla="*/ 1645920 w 2194560"/>
                <a:gd name="connsiteY29" fmla="*/ 850876 h 1194690"/>
                <a:gd name="connsiteX30" fmla="*/ 1704441 w 2194560"/>
                <a:gd name="connsiteY30" fmla="*/ 836246 h 1194690"/>
                <a:gd name="connsiteX31" fmla="*/ 1719072 w 2194560"/>
                <a:gd name="connsiteY31" fmla="*/ 821615 h 1194690"/>
                <a:gd name="connsiteX32" fmla="*/ 1748333 w 2194560"/>
                <a:gd name="connsiteY32" fmla="*/ 763094 h 1194690"/>
                <a:gd name="connsiteX33" fmla="*/ 1777593 w 2194560"/>
                <a:gd name="connsiteY33" fmla="*/ 697257 h 1194690"/>
                <a:gd name="connsiteX34" fmla="*/ 1792224 w 2194560"/>
                <a:gd name="connsiteY34" fmla="*/ 682626 h 1194690"/>
                <a:gd name="connsiteX35" fmla="*/ 1814169 w 2194560"/>
                <a:gd name="connsiteY35" fmla="*/ 667996 h 1194690"/>
                <a:gd name="connsiteX36" fmla="*/ 1850745 w 2194560"/>
                <a:gd name="connsiteY36" fmla="*/ 609474 h 1194690"/>
                <a:gd name="connsiteX37" fmla="*/ 1872691 w 2194560"/>
                <a:gd name="connsiteY37" fmla="*/ 572898 h 1194690"/>
                <a:gd name="connsiteX38" fmla="*/ 1880006 w 2194560"/>
                <a:gd name="connsiteY38" fmla="*/ 550953 h 1194690"/>
                <a:gd name="connsiteX39" fmla="*/ 1894637 w 2194560"/>
                <a:gd name="connsiteY39" fmla="*/ 536322 h 1194690"/>
                <a:gd name="connsiteX40" fmla="*/ 1909267 w 2194560"/>
                <a:gd name="connsiteY40" fmla="*/ 514377 h 1194690"/>
                <a:gd name="connsiteX41" fmla="*/ 1931213 w 2194560"/>
                <a:gd name="connsiteY41" fmla="*/ 477801 h 1194690"/>
                <a:gd name="connsiteX42" fmla="*/ 1938528 w 2194560"/>
                <a:gd name="connsiteY42" fmla="*/ 455855 h 1194690"/>
                <a:gd name="connsiteX43" fmla="*/ 1967789 w 2194560"/>
                <a:gd name="connsiteY43" fmla="*/ 419279 h 1194690"/>
                <a:gd name="connsiteX44" fmla="*/ 1975104 w 2194560"/>
                <a:gd name="connsiteY44" fmla="*/ 397334 h 1194690"/>
                <a:gd name="connsiteX45" fmla="*/ 2004365 w 2194560"/>
                <a:gd name="connsiteY45" fmla="*/ 368073 h 1194690"/>
                <a:gd name="connsiteX46" fmla="*/ 2011680 w 2194560"/>
                <a:gd name="connsiteY46" fmla="*/ 346127 h 1194690"/>
                <a:gd name="connsiteX47" fmla="*/ 2026310 w 2194560"/>
                <a:gd name="connsiteY47" fmla="*/ 324182 h 1194690"/>
                <a:gd name="connsiteX48" fmla="*/ 2055571 w 2194560"/>
                <a:gd name="connsiteY48" fmla="*/ 258345 h 1194690"/>
                <a:gd name="connsiteX49" fmla="*/ 2070201 w 2194560"/>
                <a:gd name="connsiteY49" fmla="*/ 243714 h 1194690"/>
                <a:gd name="connsiteX50" fmla="*/ 2084832 w 2194560"/>
                <a:gd name="connsiteY50" fmla="*/ 199823 h 1194690"/>
                <a:gd name="connsiteX51" fmla="*/ 2092147 w 2194560"/>
                <a:gd name="connsiteY51" fmla="*/ 177878 h 1194690"/>
                <a:gd name="connsiteX52" fmla="*/ 2106777 w 2194560"/>
                <a:gd name="connsiteY52" fmla="*/ 163247 h 1194690"/>
                <a:gd name="connsiteX53" fmla="*/ 2114093 w 2194560"/>
                <a:gd name="connsiteY53" fmla="*/ 141302 h 1194690"/>
                <a:gd name="connsiteX54" fmla="*/ 2128723 w 2194560"/>
                <a:gd name="connsiteY54" fmla="*/ 126671 h 1194690"/>
                <a:gd name="connsiteX55" fmla="*/ 2157984 w 2194560"/>
                <a:gd name="connsiteY55" fmla="*/ 68150 h 1194690"/>
                <a:gd name="connsiteX56" fmla="*/ 2179929 w 2194560"/>
                <a:gd name="connsiteY56" fmla="*/ 24258 h 1194690"/>
                <a:gd name="connsiteX57" fmla="*/ 2194560 w 2194560"/>
                <a:gd name="connsiteY57" fmla="*/ 2313 h 11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194560" h="1194690">
                  <a:moveTo>
                    <a:pt x="0" y="1194690"/>
                  </a:moveTo>
                  <a:cubicBezTo>
                    <a:pt x="85344" y="1192252"/>
                    <a:pt x="170755" y="1191535"/>
                    <a:pt x="256032" y="1187375"/>
                  </a:cubicBezTo>
                  <a:cubicBezTo>
                    <a:pt x="270847" y="1186652"/>
                    <a:pt x="285142" y="1181292"/>
                    <a:pt x="299923" y="1180060"/>
                  </a:cubicBezTo>
                  <a:cubicBezTo>
                    <a:pt x="343730" y="1176410"/>
                    <a:pt x="387742" y="1175769"/>
                    <a:pt x="431597" y="1172745"/>
                  </a:cubicBezTo>
                  <a:cubicBezTo>
                    <a:pt x="458466" y="1170892"/>
                    <a:pt x="485242" y="1167868"/>
                    <a:pt x="512064" y="1165430"/>
                  </a:cubicBezTo>
                  <a:cubicBezTo>
                    <a:pt x="519379" y="1162991"/>
                    <a:pt x="526482" y="1159787"/>
                    <a:pt x="534009" y="1158114"/>
                  </a:cubicBezTo>
                  <a:cubicBezTo>
                    <a:pt x="548488" y="1154896"/>
                    <a:pt x="563308" y="1153452"/>
                    <a:pt x="577901" y="1150799"/>
                  </a:cubicBezTo>
                  <a:cubicBezTo>
                    <a:pt x="595571" y="1147586"/>
                    <a:pt x="625674" y="1141588"/>
                    <a:pt x="643737" y="1136169"/>
                  </a:cubicBezTo>
                  <a:cubicBezTo>
                    <a:pt x="658509" y="1131737"/>
                    <a:pt x="672998" y="1126415"/>
                    <a:pt x="687629" y="1121538"/>
                  </a:cubicBezTo>
                  <a:lnTo>
                    <a:pt x="709574" y="1114223"/>
                  </a:lnTo>
                  <a:cubicBezTo>
                    <a:pt x="744288" y="1079509"/>
                    <a:pt x="725749" y="1089324"/>
                    <a:pt x="760781" y="1077647"/>
                  </a:cubicBezTo>
                  <a:cubicBezTo>
                    <a:pt x="768096" y="1072770"/>
                    <a:pt x="774863" y="1066949"/>
                    <a:pt x="782726" y="1063017"/>
                  </a:cubicBezTo>
                  <a:cubicBezTo>
                    <a:pt x="789623" y="1059569"/>
                    <a:pt x="798060" y="1059669"/>
                    <a:pt x="804672" y="1055702"/>
                  </a:cubicBezTo>
                  <a:cubicBezTo>
                    <a:pt x="810586" y="1052154"/>
                    <a:pt x="813133" y="1044155"/>
                    <a:pt x="819302" y="1041071"/>
                  </a:cubicBezTo>
                  <a:cubicBezTo>
                    <a:pt x="833096" y="1034174"/>
                    <a:pt x="848563" y="1031318"/>
                    <a:pt x="863193" y="1026441"/>
                  </a:cubicBezTo>
                  <a:lnTo>
                    <a:pt x="972921" y="989865"/>
                  </a:lnTo>
                  <a:lnTo>
                    <a:pt x="994867" y="982550"/>
                  </a:lnTo>
                  <a:cubicBezTo>
                    <a:pt x="1002182" y="980111"/>
                    <a:pt x="1009332" y="977104"/>
                    <a:pt x="1016813" y="975234"/>
                  </a:cubicBezTo>
                  <a:cubicBezTo>
                    <a:pt x="1026566" y="972796"/>
                    <a:pt x="1036406" y="970681"/>
                    <a:pt x="1046073" y="967919"/>
                  </a:cubicBezTo>
                  <a:cubicBezTo>
                    <a:pt x="1053487" y="965801"/>
                    <a:pt x="1060538" y="962474"/>
                    <a:pt x="1068019" y="960604"/>
                  </a:cubicBezTo>
                  <a:cubicBezTo>
                    <a:pt x="1080081" y="957589"/>
                    <a:pt x="1092458" y="955986"/>
                    <a:pt x="1104595" y="953289"/>
                  </a:cubicBezTo>
                  <a:cubicBezTo>
                    <a:pt x="1114409" y="951108"/>
                    <a:pt x="1123840" y="946845"/>
                    <a:pt x="1133856" y="945974"/>
                  </a:cubicBezTo>
                  <a:cubicBezTo>
                    <a:pt x="1180075" y="941955"/>
                    <a:pt x="1226515" y="941097"/>
                    <a:pt x="1272845" y="938658"/>
                  </a:cubicBezTo>
                  <a:lnTo>
                    <a:pt x="1324051" y="931343"/>
                  </a:lnTo>
                  <a:cubicBezTo>
                    <a:pt x="1345961" y="928604"/>
                    <a:pt x="1368108" y="927658"/>
                    <a:pt x="1389888" y="924028"/>
                  </a:cubicBezTo>
                  <a:cubicBezTo>
                    <a:pt x="1397494" y="922760"/>
                    <a:pt x="1404306" y="918386"/>
                    <a:pt x="1411833" y="916713"/>
                  </a:cubicBezTo>
                  <a:cubicBezTo>
                    <a:pt x="1441972" y="910016"/>
                    <a:pt x="1462990" y="910076"/>
                    <a:pt x="1492301" y="902082"/>
                  </a:cubicBezTo>
                  <a:lnTo>
                    <a:pt x="1558137" y="880137"/>
                  </a:lnTo>
                  <a:lnTo>
                    <a:pt x="1623974" y="858191"/>
                  </a:lnTo>
                  <a:cubicBezTo>
                    <a:pt x="1631289" y="855753"/>
                    <a:pt x="1638439" y="852746"/>
                    <a:pt x="1645920" y="850876"/>
                  </a:cubicBezTo>
                  <a:lnTo>
                    <a:pt x="1704441" y="836246"/>
                  </a:lnTo>
                  <a:cubicBezTo>
                    <a:pt x="1709318" y="831369"/>
                    <a:pt x="1715988" y="827784"/>
                    <a:pt x="1719072" y="821615"/>
                  </a:cubicBezTo>
                  <a:cubicBezTo>
                    <a:pt x="1752694" y="754371"/>
                    <a:pt x="1715279" y="796146"/>
                    <a:pt x="1748333" y="763094"/>
                  </a:cubicBezTo>
                  <a:cubicBezTo>
                    <a:pt x="1759933" y="728292"/>
                    <a:pt x="1757720" y="722098"/>
                    <a:pt x="1777593" y="697257"/>
                  </a:cubicBezTo>
                  <a:cubicBezTo>
                    <a:pt x="1781902" y="691871"/>
                    <a:pt x="1786838" y="686935"/>
                    <a:pt x="1792224" y="682626"/>
                  </a:cubicBezTo>
                  <a:cubicBezTo>
                    <a:pt x="1799089" y="677134"/>
                    <a:pt x="1806854" y="672873"/>
                    <a:pt x="1814169" y="667996"/>
                  </a:cubicBezTo>
                  <a:cubicBezTo>
                    <a:pt x="1831580" y="615764"/>
                    <a:pt x="1815969" y="632660"/>
                    <a:pt x="1850745" y="609474"/>
                  </a:cubicBezTo>
                  <a:cubicBezTo>
                    <a:pt x="1871472" y="547302"/>
                    <a:pt x="1842565" y="623110"/>
                    <a:pt x="1872691" y="572898"/>
                  </a:cubicBezTo>
                  <a:cubicBezTo>
                    <a:pt x="1876658" y="566286"/>
                    <a:pt x="1876039" y="557565"/>
                    <a:pt x="1880006" y="550953"/>
                  </a:cubicBezTo>
                  <a:cubicBezTo>
                    <a:pt x="1883555" y="545039"/>
                    <a:pt x="1890328" y="541708"/>
                    <a:pt x="1894637" y="536322"/>
                  </a:cubicBezTo>
                  <a:cubicBezTo>
                    <a:pt x="1900129" y="529457"/>
                    <a:pt x="1904390" y="521692"/>
                    <a:pt x="1909267" y="514377"/>
                  </a:cubicBezTo>
                  <a:cubicBezTo>
                    <a:pt x="1929989" y="452207"/>
                    <a:pt x="1901088" y="528008"/>
                    <a:pt x="1931213" y="477801"/>
                  </a:cubicBezTo>
                  <a:cubicBezTo>
                    <a:pt x="1935180" y="471189"/>
                    <a:pt x="1935080" y="462752"/>
                    <a:pt x="1938528" y="455855"/>
                  </a:cubicBezTo>
                  <a:cubicBezTo>
                    <a:pt x="1947755" y="437400"/>
                    <a:pt x="1954181" y="432887"/>
                    <a:pt x="1967789" y="419279"/>
                  </a:cubicBezTo>
                  <a:cubicBezTo>
                    <a:pt x="1970227" y="411964"/>
                    <a:pt x="1970622" y="403608"/>
                    <a:pt x="1975104" y="397334"/>
                  </a:cubicBezTo>
                  <a:cubicBezTo>
                    <a:pt x="1983122" y="386110"/>
                    <a:pt x="2004365" y="368073"/>
                    <a:pt x="2004365" y="368073"/>
                  </a:cubicBezTo>
                  <a:cubicBezTo>
                    <a:pt x="2006803" y="360758"/>
                    <a:pt x="2008232" y="353024"/>
                    <a:pt x="2011680" y="346127"/>
                  </a:cubicBezTo>
                  <a:cubicBezTo>
                    <a:pt x="2015612" y="338264"/>
                    <a:pt x="2022739" y="332216"/>
                    <a:pt x="2026310" y="324182"/>
                  </a:cubicBezTo>
                  <a:cubicBezTo>
                    <a:pt x="2046612" y="278502"/>
                    <a:pt x="2030738" y="289387"/>
                    <a:pt x="2055571" y="258345"/>
                  </a:cubicBezTo>
                  <a:cubicBezTo>
                    <a:pt x="2059879" y="252959"/>
                    <a:pt x="2065324" y="248591"/>
                    <a:pt x="2070201" y="243714"/>
                  </a:cubicBezTo>
                  <a:lnTo>
                    <a:pt x="2084832" y="199823"/>
                  </a:lnTo>
                  <a:cubicBezTo>
                    <a:pt x="2087270" y="192508"/>
                    <a:pt x="2086695" y="183330"/>
                    <a:pt x="2092147" y="177878"/>
                  </a:cubicBezTo>
                  <a:lnTo>
                    <a:pt x="2106777" y="163247"/>
                  </a:lnTo>
                  <a:cubicBezTo>
                    <a:pt x="2109216" y="155932"/>
                    <a:pt x="2110126" y="147914"/>
                    <a:pt x="2114093" y="141302"/>
                  </a:cubicBezTo>
                  <a:cubicBezTo>
                    <a:pt x="2117641" y="135388"/>
                    <a:pt x="2125639" y="132840"/>
                    <a:pt x="2128723" y="126671"/>
                  </a:cubicBezTo>
                  <a:cubicBezTo>
                    <a:pt x="2162343" y="59430"/>
                    <a:pt x="2124931" y="101201"/>
                    <a:pt x="2157984" y="68150"/>
                  </a:cubicBezTo>
                  <a:cubicBezTo>
                    <a:pt x="2176367" y="12998"/>
                    <a:pt x="2151572" y="80970"/>
                    <a:pt x="2179929" y="24258"/>
                  </a:cubicBezTo>
                  <a:cubicBezTo>
                    <a:pt x="2192058" y="0"/>
                    <a:pt x="2178256" y="2313"/>
                    <a:pt x="2194560" y="2313"/>
                  </a:cubicBezTo>
                </a:path>
              </a:pathLst>
            </a:custGeom>
            <a:ln w="38100">
              <a:solidFill>
                <a:schemeClr val="accent3">
                  <a:lumMod val="75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2514600" y="685800"/>
              <a:ext cx="2072362" cy="369332"/>
            </a:xfrm>
            <a:prstGeom prst="rect">
              <a:avLst/>
            </a:prstGeom>
          </p:spPr>
          <p:txBody>
            <a:bodyPr wrap="none">
              <a:spAutoFit/>
            </a:bodyPr>
            <a:lstStyle/>
            <a:p>
              <a:r>
                <a:rPr lang="en-US" b="1" dirty="0" smtClean="0">
                  <a:solidFill>
                    <a:srgbClr val="FFFF00"/>
                  </a:solidFill>
                </a:rPr>
                <a:t>Short cut to Canaan</a:t>
              </a:r>
              <a:endParaRPr lang="en-US" b="1" dirty="0">
                <a:solidFill>
                  <a:srgbClr val="FFFF00"/>
                </a:solidFill>
              </a:endParaRPr>
            </a:p>
          </p:txBody>
        </p:sp>
        <p:cxnSp>
          <p:nvCxnSpPr>
            <p:cNvPr id="8" name="Straight Arrow Connector 7"/>
            <p:cNvCxnSpPr/>
            <p:nvPr/>
          </p:nvCxnSpPr>
          <p:spPr>
            <a:xfrm>
              <a:off x="3200400" y="990600"/>
              <a:ext cx="304800" cy="1295400"/>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1470025"/>
          </a:xfrm>
        </p:spPr>
        <p:txBody>
          <a:bodyPr>
            <a:normAutofit/>
          </a:bodyPr>
          <a:lstStyle/>
          <a:p>
            <a:r>
              <a:rPr lang="en-US" sz="4000" dirty="0" smtClean="0"/>
              <a:t>Miracles that happened as they leave Goshen?</a:t>
            </a:r>
            <a:endParaRPr lang="en-US" sz="4000" dirty="0">
              <a:solidFill>
                <a:schemeClr val="tx2"/>
              </a:solidFill>
            </a:endParaRPr>
          </a:p>
        </p:txBody>
      </p:sp>
      <p:sp>
        <p:nvSpPr>
          <p:cNvPr id="5" name="Subtitle 4"/>
          <p:cNvSpPr>
            <a:spLocks noGrp="1"/>
          </p:cNvSpPr>
          <p:nvPr>
            <p:ph type="subTitle" idx="1"/>
          </p:nvPr>
        </p:nvSpPr>
        <p:spPr>
          <a:xfrm>
            <a:off x="533400" y="2133600"/>
            <a:ext cx="8229600" cy="3505200"/>
          </a:xfrm>
        </p:spPr>
        <p:txBody>
          <a:bodyPr/>
          <a:lstStyle/>
          <a:p>
            <a:pPr algn="l">
              <a:buFontTx/>
              <a:buChar char="-"/>
            </a:pPr>
            <a:r>
              <a:rPr lang="en-US" dirty="0" smtClean="0">
                <a:solidFill>
                  <a:srgbClr val="FFFF00"/>
                </a:solidFill>
              </a:rPr>
              <a:t> </a:t>
            </a:r>
            <a:r>
              <a:rPr lang="en-US" sz="2800" dirty="0" smtClean="0">
                <a:solidFill>
                  <a:srgbClr val="FFFF00"/>
                </a:solidFill>
              </a:rPr>
              <a:t>Clothes and supplies were given to the Israelites by </a:t>
            </a:r>
          </a:p>
          <a:p>
            <a:pPr algn="l"/>
            <a:r>
              <a:rPr lang="en-US" sz="2800" dirty="0" smtClean="0">
                <a:solidFill>
                  <a:srgbClr val="FFFF00"/>
                </a:solidFill>
              </a:rPr>
              <a:t>   the Egyptians as they were leaving. </a:t>
            </a:r>
            <a:r>
              <a:rPr lang="en-US" sz="2400" dirty="0" smtClean="0">
                <a:solidFill>
                  <a:srgbClr val="FF0000"/>
                </a:solidFill>
              </a:rPr>
              <a:t>Exodus 12:35, 36</a:t>
            </a:r>
          </a:p>
          <a:p>
            <a:pPr algn="l">
              <a:buFontTx/>
              <a:buChar char="-"/>
            </a:pPr>
            <a:r>
              <a:rPr lang="en-US" sz="2800" dirty="0" smtClean="0">
                <a:solidFill>
                  <a:srgbClr val="FFFF00"/>
                </a:solidFill>
              </a:rPr>
              <a:t> Who else came with the children of Israel?</a:t>
            </a:r>
          </a:p>
          <a:p>
            <a:pPr algn="l">
              <a:buFontTx/>
              <a:buChar char="-"/>
            </a:pPr>
            <a:r>
              <a:rPr lang="en-US" sz="2800" dirty="0" smtClean="0">
                <a:solidFill>
                  <a:srgbClr val="FFFF00"/>
                </a:solidFill>
              </a:rPr>
              <a:t> Where they travelled: God gave them the strength to flee for three days where they gathered at </a:t>
            </a:r>
            <a:r>
              <a:rPr lang="en-US" sz="2800" dirty="0" err="1" smtClean="0">
                <a:solidFill>
                  <a:srgbClr val="FFFF00"/>
                </a:solidFill>
              </a:rPr>
              <a:t>Succot</a:t>
            </a:r>
            <a:r>
              <a:rPr lang="en-US" sz="2800" dirty="0" smtClean="0">
                <a:solidFill>
                  <a:srgbClr val="FFFF00"/>
                </a:solidFill>
              </a:rPr>
              <a:t>. </a:t>
            </a:r>
          </a:p>
          <a:p>
            <a:pPr algn="l"/>
            <a:r>
              <a:rPr lang="en-US" sz="2400" dirty="0" smtClean="0">
                <a:solidFill>
                  <a:srgbClr val="FF0000"/>
                </a:solidFill>
              </a:rPr>
              <a:t>Exodus 13:17 - 22</a:t>
            </a:r>
          </a:p>
          <a:p>
            <a:pPr algn="l">
              <a:buFontTx/>
              <a:buChar char="-"/>
            </a:pPr>
            <a:r>
              <a:rPr lang="en-US" sz="2800" dirty="0" smtClean="0">
                <a:solidFill>
                  <a:srgbClr val="FFFF00"/>
                </a:solidFill>
              </a:rPr>
              <a:t> Find more miracles</a:t>
            </a:r>
            <a:r>
              <a:rPr lang="en-US" sz="1800" dirty="0" smtClean="0">
                <a:solidFill>
                  <a:srgbClr val="FFFF00"/>
                </a:solidFill>
              </a:rPr>
              <a:t>:  </a:t>
            </a:r>
            <a:r>
              <a:rPr lang="en-US" sz="2400" dirty="0" smtClean="0">
                <a:solidFill>
                  <a:srgbClr val="FF0000"/>
                </a:solidFill>
              </a:rPr>
              <a:t>Exodus13:20 – 22; Exodus 14</a:t>
            </a:r>
            <a:endParaRPr lang="en-US" sz="24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447800"/>
            <a:ext cx="7315200" cy="4524315"/>
          </a:xfrm>
          <a:prstGeom prst="rect">
            <a:avLst/>
          </a:prstGeom>
          <a:noFill/>
        </p:spPr>
        <p:txBody>
          <a:bodyPr wrap="square" rtlCol="0">
            <a:spAutoFit/>
          </a:bodyPr>
          <a:lstStyle/>
          <a:p>
            <a:r>
              <a:rPr lang="en-US" sz="2400" dirty="0" smtClean="0">
                <a:solidFill>
                  <a:srgbClr val="FFFF00"/>
                </a:solidFill>
              </a:rPr>
              <a:t>Since God is a God of power and might and wanted to show his amazing power to the nations, we may want to assume that they travelled through the Red Sea – as we know it today. It took the Israelites 1 month to get to and cross to the sea. The Bible says they travelled day and night. Another amazing miracle.</a:t>
            </a:r>
          </a:p>
          <a:p>
            <a:endParaRPr lang="en-US" sz="2400" dirty="0" smtClean="0">
              <a:solidFill>
                <a:srgbClr val="FFFF00"/>
              </a:solidFill>
            </a:endParaRPr>
          </a:p>
          <a:p>
            <a:r>
              <a:rPr lang="en-US" sz="2400" dirty="0" err="1" smtClean="0">
                <a:solidFill>
                  <a:srgbClr val="FFFF00"/>
                </a:solidFill>
              </a:rPr>
              <a:t>Jethro</a:t>
            </a:r>
            <a:r>
              <a:rPr lang="en-US" sz="2400" dirty="0" smtClean="0">
                <a:solidFill>
                  <a:srgbClr val="FFFF00"/>
                </a:solidFill>
              </a:rPr>
              <a:t>, Moses, father-in-law lived in Midian, where Moses was a shepherd for 40 years. </a:t>
            </a:r>
            <a:r>
              <a:rPr lang="en-US" sz="2400" dirty="0" err="1" smtClean="0">
                <a:solidFill>
                  <a:srgbClr val="FFFF00"/>
                </a:solidFill>
              </a:rPr>
              <a:t>Jethro</a:t>
            </a:r>
            <a:r>
              <a:rPr lang="en-US" sz="2400" dirty="0" smtClean="0">
                <a:solidFill>
                  <a:srgbClr val="FFFF00"/>
                </a:solidFill>
              </a:rPr>
              <a:t> came to visit Moses in Midian near what may be thought to be Mount Sinai. See additional notes in the teacher’s lesson book of instructions.</a:t>
            </a:r>
            <a:endParaRPr lang="en-US" sz="2400"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990600"/>
            <a:ext cx="6553200" cy="4370427"/>
          </a:xfrm>
          <a:prstGeom prst="rect">
            <a:avLst/>
          </a:prstGeom>
        </p:spPr>
        <p:txBody>
          <a:bodyPr wrap="square">
            <a:spAutoFit/>
          </a:bodyPr>
          <a:lstStyle/>
          <a:p>
            <a:r>
              <a:rPr lang="en-US" b="1" dirty="0" smtClean="0">
                <a:solidFill>
                  <a:srgbClr val="FF0000"/>
                </a:solidFill>
              </a:rPr>
              <a:t>NOTE:</a:t>
            </a:r>
          </a:p>
          <a:p>
            <a:r>
              <a:rPr lang="en-US" sz="2000" dirty="0" smtClean="0"/>
              <a:t>The next two slides show potential route; however, the map we will use illustrates a more detailed possibility. </a:t>
            </a:r>
          </a:p>
          <a:p>
            <a:endParaRPr lang="en-US" sz="2000" dirty="0" smtClean="0"/>
          </a:p>
          <a:p>
            <a:r>
              <a:rPr lang="en-US" sz="2000" dirty="0" smtClean="0"/>
              <a:t>People have explored and come up with possibilities, but in reality God is the only one who knows the details.</a:t>
            </a:r>
          </a:p>
          <a:p>
            <a:endParaRPr lang="en-US" sz="2000" dirty="0" smtClean="0"/>
          </a:p>
          <a:p>
            <a:r>
              <a:rPr lang="en-US" sz="2000" dirty="0" smtClean="0"/>
              <a:t>Why the evidence of the journey was lost</a:t>
            </a:r>
            <a:r>
              <a:rPr lang="en-US" sz="2000" dirty="0" smtClean="0"/>
              <a:t>. Check these websites for research and potential evidence.</a:t>
            </a:r>
          </a:p>
          <a:p>
            <a:endParaRPr lang="en-US" sz="2000" dirty="0" smtClean="0"/>
          </a:p>
          <a:p>
            <a:r>
              <a:rPr lang="en-US" sz="2000" b="1" u="sng" dirty="0" smtClean="0">
                <a:hlinkClick r:id="rId2"/>
              </a:rPr>
              <a:t>https://ancientexodus.com/podcast-interview-the-lost-sea</a:t>
            </a:r>
            <a:r>
              <a:rPr lang="en-US" sz="2000" b="1" u="sng" dirty="0" smtClean="0">
                <a:hlinkClick r:id="rId2"/>
              </a:rPr>
              <a:t>/</a:t>
            </a:r>
            <a:r>
              <a:rPr lang="en-US" sz="2000" b="1" u="sng" dirty="0" smtClean="0"/>
              <a:t> </a:t>
            </a:r>
          </a:p>
          <a:p>
            <a:endParaRPr lang="en-US" sz="2000" b="1" u="sng" dirty="0" smtClean="0"/>
          </a:p>
          <a:p>
            <a:endParaRPr lang="en-US" sz="2000" b="1" dirty="0" smtClean="0"/>
          </a:p>
          <a:p>
            <a:endParaRPr lang="en-US" sz="2000" dirty="0" smtClean="0"/>
          </a:p>
        </p:txBody>
      </p:sp>
      <p:sp>
        <p:nvSpPr>
          <p:cNvPr id="4" name="TextBox 3"/>
          <p:cNvSpPr txBox="1"/>
          <p:nvPr/>
        </p:nvSpPr>
        <p:spPr>
          <a:xfrm>
            <a:off x="990600" y="4724400"/>
            <a:ext cx="7086600" cy="646331"/>
          </a:xfrm>
          <a:prstGeom prst="rect">
            <a:avLst/>
          </a:prstGeom>
          <a:solidFill>
            <a:schemeClr val="tx1"/>
          </a:solidFill>
        </p:spPr>
        <p:txBody>
          <a:bodyPr wrap="square" rtlCol="0">
            <a:spAutoFit/>
          </a:bodyPr>
          <a:lstStyle/>
          <a:p>
            <a:r>
              <a:rPr lang="en-US" dirty="0" smtClean="0">
                <a:hlinkClick r:id="rId3"/>
              </a:rPr>
              <a:t>https://www.youtube.com/watch?v=uyiWmnVLwMU&amp;list=PLYZyz-oG1nTD6ycFu06a8onclawPj7b0e&amp;index=8</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Examine the next map and answer the following questions.</a:t>
            </a:r>
            <a:endParaRPr lang="en-US" sz="3200" b="1" dirty="0"/>
          </a:p>
        </p:txBody>
      </p:sp>
      <p:sp>
        <p:nvSpPr>
          <p:cNvPr id="3" name="Content Placeholder 2"/>
          <p:cNvSpPr>
            <a:spLocks noGrp="1"/>
          </p:cNvSpPr>
          <p:nvPr>
            <p:ph idx="1"/>
          </p:nvPr>
        </p:nvSpPr>
        <p:spPr/>
        <p:txBody>
          <a:bodyPr/>
          <a:lstStyle/>
          <a:p>
            <a:r>
              <a:rPr lang="en-US" dirty="0" smtClean="0"/>
              <a:t>Examine the map and look to see where Goshen is in Egypt.</a:t>
            </a:r>
          </a:p>
          <a:p>
            <a:r>
              <a:rPr lang="en-US" dirty="0" smtClean="0"/>
              <a:t>What do you think the land was near the delta of the Nile River?</a:t>
            </a:r>
          </a:p>
          <a:p>
            <a:pPr lvl="1"/>
            <a:r>
              <a:rPr lang="en-US" dirty="0" smtClean="0"/>
              <a:t>Dry and desert like? Why or Why Not?</a:t>
            </a:r>
          </a:p>
          <a:p>
            <a:pPr lvl="3">
              <a:buNone/>
            </a:pPr>
            <a:r>
              <a:rPr lang="en-US" dirty="0" smtClean="0"/>
              <a:t>or </a:t>
            </a:r>
          </a:p>
          <a:p>
            <a:pPr lvl="1"/>
            <a:r>
              <a:rPr lang="en-US" dirty="0" smtClean="0"/>
              <a:t>Green and easy to grow plants? Why</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ible.ca/archeology/maps-bible-archeology-exodus-route-overview.jpg"/>
          <p:cNvPicPr>
            <a:picLocks noChangeAspect="1" noChangeArrowheads="1"/>
          </p:cNvPicPr>
          <p:nvPr/>
        </p:nvPicPr>
        <p:blipFill>
          <a:blip r:embed="rId3" cstate="print"/>
          <a:srcRect/>
          <a:stretch>
            <a:fillRect/>
          </a:stretch>
        </p:blipFill>
        <p:spPr bwMode="auto">
          <a:xfrm>
            <a:off x="-3657597" y="-10363200"/>
            <a:ext cx="12107259" cy="9144000"/>
          </a:xfrm>
          <a:prstGeom prst="rect">
            <a:avLst/>
          </a:prstGeom>
          <a:noFill/>
        </p:spPr>
      </p:pic>
      <p:grpSp>
        <p:nvGrpSpPr>
          <p:cNvPr id="2" name="Group 4"/>
          <p:cNvGrpSpPr/>
          <p:nvPr/>
        </p:nvGrpSpPr>
        <p:grpSpPr>
          <a:xfrm>
            <a:off x="304800" y="304800"/>
            <a:ext cx="8305800" cy="6251100"/>
            <a:chOff x="304800" y="304800"/>
            <a:chExt cx="8305800" cy="6251100"/>
          </a:xfrm>
        </p:grpSpPr>
        <p:pic>
          <p:nvPicPr>
            <p:cNvPr id="2052" name="Picture 4" descr="http://www.bible.ca/archeology/maps-bible-archeology-exodus-route-overview.jpg"/>
            <p:cNvPicPr>
              <a:picLocks noChangeAspect="1" noChangeArrowheads="1"/>
            </p:cNvPicPr>
            <p:nvPr/>
          </p:nvPicPr>
          <p:blipFill>
            <a:blip r:embed="rId3" cstate="print"/>
            <a:srcRect/>
            <a:stretch>
              <a:fillRect/>
            </a:stretch>
          </p:blipFill>
          <p:spPr bwMode="auto">
            <a:xfrm>
              <a:off x="333731" y="304800"/>
              <a:ext cx="8276869" cy="6251100"/>
            </a:xfrm>
            <a:prstGeom prst="rect">
              <a:avLst/>
            </a:prstGeom>
            <a:noFill/>
          </p:spPr>
        </p:pic>
        <p:sp>
          <p:nvSpPr>
            <p:cNvPr id="4" name="TextBox 3"/>
            <p:cNvSpPr txBox="1"/>
            <p:nvPr/>
          </p:nvSpPr>
          <p:spPr>
            <a:xfrm>
              <a:off x="304800" y="304800"/>
              <a:ext cx="3429000" cy="954107"/>
            </a:xfrm>
            <a:prstGeom prst="rect">
              <a:avLst/>
            </a:prstGeom>
            <a:solidFill>
              <a:srgbClr val="FF0000"/>
            </a:solidFill>
          </p:spPr>
          <p:txBody>
            <a:bodyPr wrap="square" rtlCol="0">
              <a:spAutoFit/>
            </a:bodyPr>
            <a:lstStyle/>
            <a:p>
              <a:r>
                <a:rPr lang="en-US" sz="2800" dirty="0" smtClean="0"/>
                <a:t>Possible routes to Midian and Mt Sinai</a:t>
              </a:r>
              <a:endParaRPr lang="en-US" sz="2800"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Tell me More about Moses …</a:t>
            </a:r>
            <a:endParaRPr lang="en-US" dirty="0">
              <a:solidFill>
                <a:schemeClr val="tx2"/>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FF00"/>
                </a:solidFill>
              </a:rPr>
              <a:t>Where did Moses grow up?</a:t>
            </a:r>
          </a:p>
          <a:p>
            <a:pPr marL="514350" indent="-514350">
              <a:buFont typeface="+mj-lt"/>
              <a:buAutoNum type="arabicPeriod"/>
            </a:pPr>
            <a:r>
              <a:rPr lang="en-US" dirty="0" smtClean="0">
                <a:solidFill>
                  <a:srgbClr val="FFFF00"/>
                </a:solidFill>
              </a:rPr>
              <a:t>How old was Moses when we first learn about him? </a:t>
            </a:r>
          </a:p>
          <a:p>
            <a:pPr marL="514350" indent="-514350">
              <a:buFont typeface="+mj-lt"/>
              <a:buAutoNum type="arabicPeriod"/>
            </a:pPr>
            <a:r>
              <a:rPr lang="en-US" dirty="0" smtClean="0">
                <a:solidFill>
                  <a:srgbClr val="FFFF00"/>
                </a:solidFill>
              </a:rPr>
              <a:t>Who rescued him so that he would live?</a:t>
            </a:r>
          </a:p>
          <a:p>
            <a:pPr marL="514350" indent="-514350">
              <a:buFont typeface="+mj-lt"/>
              <a:buAutoNum type="arabicPeriod"/>
            </a:pPr>
            <a:r>
              <a:rPr lang="en-US" dirty="0" smtClean="0">
                <a:solidFill>
                  <a:srgbClr val="FFFF00"/>
                </a:solidFill>
              </a:rPr>
              <a:t>Where did he grow up for the first 40 years?</a:t>
            </a:r>
          </a:p>
          <a:p>
            <a:pPr marL="514350" indent="-514350">
              <a:buFont typeface="+mj-lt"/>
              <a:buAutoNum type="arabicPeriod"/>
            </a:pPr>
            <a:r>
              <a:rPr lang="en-US" dirty="0" smtClean="0">
                <a:solidFill>
                  <a:srgbClr val="FFFF00"/>
                </a:solidFill>
              </a:rPr>
              <a:t>Why did he live there?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wyattnewsletters.com/exodus/mspipcs/GRAPHICS/exomap1b.JPG"/>
          <p:cNvPicPr/>
          <p:nvPr/>
        </p:nvPicPr>
        <p:blipFill>
          <a:blip r:embed="rId3" cstate="print"/>
          <a:srcRect/>
          <a:stretch>
            <a:fillRect/>
          </a:stretch>
        </p:blipFill>
        <p:spPr bwMode="auto">
          <a:xfrm>
            <a:off x="1219200" y="838200"/>
            <a:ext cx="7010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1143000" y="685800"/>
            <a:ext cx="6858000" cy="5376116"/>
            <a:chOff x="1143000" y="685800"/>
            <a:chExt cx="6858000" cy="5376116"/>
          </a:xfrm>
        </p:grpSpPr>
        <p:pic>
          <p:nvPicPr>
            <p:cNvPr id="2" name="Picture 1" descr="Map 1 001.jpg"/>
            <p:cNvPicPr>
              <a:picLocks noChangeAspect="1"/>
            </p:cNvPicPr>
            <p:nvPr/>
          </p:nvPicPr>
          <p:blipFill>
            <a:blip r:embed="rId3" cstate="print"/>
            <a:stretch>
              <a:fillRect/>
            </a:stretch>
          </p:blipFill>
          <p:spPr>
            <a:xfrm rot="5400000">
              <a:off x="2074442" y="135358"/>
              <a:ext cx="4995116" cy="6858000"/>
            </a:xfrm>
            <a:prstGeom prst="rect">
              <a:avLst/>
            </a:prstGeom>
          </p:spPr>
        </p:pic>
        <p:sp>
          <p:nvSpPr>
            <p:cNvPr id="5" name="Freeform 4"/>
            <p:cNvSpPr/>
            <p:nvPr/>
          </p:nvSpPr>
          <p:spPr>
            <a:xfrm>
              <a:off x="3352800" y="1143000"/>
              <a:ext cx="2194560" cy="1194690"/>
            </a:xfrm>
            <a:custGeom>
              <a:avLst/>
              <a:gdLst>
                <a:gd name="connsiteX0" fmla="*/ 0 w 2194560"/>
                <a:gd name="connsiteY0" fmla="*/ 1194690 h 1194690"/>
                <a:gd name="connsiteX1" fmla="*/ 256032 w 2194560"/>
                <a:gd name="connsiteY1" fmla="*/ 1187375 h 1194690"/>
                <a:gd name="connsiteX2" fmla="*/ 299923 w 2194560"/>
                <a:gd name="connsiteY2" fmla="*/ 1180060 h 1194690"/>
                <a:gd name="connsiteX3" fmla="*/ 431597 w 2194560"/>
                <a:gd name="connsiteY3" fmla="*/ 1172745 h 1194690"/>
                <a:gd name="connsiteX4" fmla="*/ 512064 w 2194560"/>
                <a:gd name="connsiteY4" fmla="*/ 1165430 h 1194690"/>
                <a:gd name="connsiteX5" fmla="*/ 534009 w 2194560"/>
                <a:gd name="connsiteY5" fmla="*/ 1158114 h 1194690"/>
                <a:gd name="connsiteX6" fmla="*/ 577901 w 2194560"/>
                <a:gd name="connsiteY6" fmla="*/ 1150799 h 1194690"/>
                <a:gd name="connsiteX7" fmla="*/ 643737 w 2194560"/>
                <a:gd name="connsiteY7" fmla="*/ 1136169 h 1194690"/>
                <a:gd name="connsiteX8" fmla="*/ 687629 w 2194560"/>
                <a:gd name="connsiteY8" fmla="*/ 1121538 h 1194690"/>
                <a:gd name="connsiteX9" fmla="*/ 709574 w 2194560"/>
                <a:gd name="connsiteY9" fmla="*/ 1114223 h 1194690"/>
                <a:gd name="connsiteX10" fmla="*/ 760781 w 2194560"/>
                <a:gd name="connsiteY10" fmla="*/ 1077647 h 1194690"/>
                <a:gd name="connsiteX11" fmla="*/ 782726 w 2194560"/>
                <a:gd name="connsiteY11" fmla="*/ 1063017 h 1194690"/>
                <a:gd name="connsiteX12" fmla="*/ 804672 w 2194560"/>
                <a:gd name="connsiteY12" fmla="*/ 1055702 h 1194690"/>
                <a:gd name="connsiteX13" fmla="*/ 819302 w 2194560"/>
                <a:gd name="connsiteY13" fmla="*/ 1041071 h 1194690"/>
                <a:gd name="connsiteX14" fmla="*/ 863193 w 2194560"/>
                <a:gd name="connsiteY14" fmla="*/ 1026441 h 1194690"/>
                <a:gd name="connsiteX15" fmla="*/ 972921 w 2194560"/>
                <a:gd name="connsiteY15" fmla="*/ 989865 h 1194690"/>
                <a:gd name="connsiteX16" fmla="*/ 994867 w 2194560"/>
                <a:gd name="connsiteY16" fmla="*/ 982550 h 1194690"/>
                <a:gd name="connsiteX17" fmla="*/ 1016813 w 2194560"/>
                <a:gd name="connsiteY17" fmla="*/ 975234 h 1194690"/>
                <a:gd name="connsiteX18" fmla="*/ 1046073 w 2194560"/>
                <a:gd name="connsiteY18" fmla="*/ 967919 h 1194690"/>
                <a:gd name="connsiteX19" fmla="*/ 1068019 w 2194560"/>
                <a:gd name="connsiteY19" fmla="*/ 960604 h 1194690"/>
                <a:gd name="connsiteX20" fmla="*/ 1104595 w 2194560"/>
                <a:gd name="connsiteY20" fmla="*/ 953289 h 1194690"/>
                <a:gd name="connsiteX21" fmla="*/ 1133856 w 2194560"/>
                <a:gd name="connsiteY21" fmla="*/ 945974 h 1194690"/>
                <a:gd name="connsiteX22" fmla="*/ 1272845 w 2194560"/>
                <a:gd name="connsiteY22" fmla="*/ 938658 h 1194690"/>
                <a:gd name="connsiteX23" fmla="*/ 1324051 w 2194560"/>
                <a:gd name="connsiteY23" fmla="*/ 931343 h 1194690"/>
                <a:gd name="connsiteX24" fmla="*/ 1389888 w 2194560"/>
                <a:gd name="connsiteY24" fmla="*/ 924028 h 1194690"/>
                <a:gd name="connsiteX25" fmla="*/ 1411833 w 2194560"/>
                <a:gd name="connsiteY25" fmla="*/ 916713 h 1194690"/>
                <a:gd name="connsiteX26" fmla="*/ 1492301 w 2194560"/>
                <a:gd name="connsiteY26" fmla="*/ 902082 h 1194690"/>
                <a:gd name="connsiteX27" fmla="*/ 1558137 w 2194560"/>
                <a:gd name="connsiteY27" fmla="*/ 880137 h 1194690"/>
                <a:gd name="connsiteX28" fmla="*/ 1623974 w 2194560"/>
                <a:gd name="connsiteY28" fmla="*/ 858191 h 1194690"/>
                <a:gd name="connsiteX29" fmla="*/ 1645920 w 2194560"/>
                <a:gd name="connsiteY29" fmla="*/ 850876 h 1194690"/>
                <a:gd name="connsiteX30" fmla="*/ 1704441 w 2194560"/>
                <a:gd name="connsiteY30" fmla="*/ 836246 h 1194690"/>
                <a:gd name="connsiteX31" fmla="*/ 1719072 w 2194560"/>
                <a:gd name="connsiteY31" fmla="*/ 821615 h 1194690"/>
                <a:gd name="connsiteX32" fmla="*/ 1748333 w 2194560"/>
                <a:gd name="connsiteY32" fmla="*/ 763094 h 1194690"/>
                <a:gd name="connsiteX33" fmla="*/ 1777593 w 2194560"/>
                <a:gd name="connsiteY33" fmla="*/ 697257 h 1194690"/>
                <a:gd name="connsiteX34" fmla="*/ 1792224 w 2194560"/>
                <a:gd name="connsiteY34" fmla="*/ 682626 h 1194690"/>
                <a:gd name="connsiteX35" fmla="*/ 1814169 w 2194560"/>
                <a:gd name="connsiteY35" fmla="*/ 667996 h 1194690"/>
                <a:gd name="connsiteX36" fmla="*/ 1850745 w 2194560"/>
                <a:gd name="connsiteY36" fmla="*/ 609474 h 1194690"/>
                <a:gd name="connsiteX37" fmla="*/ 1872691 w 2194560"/>
                <a:gd name="connsiteY37" fmla="*/ 572898 h 1194690"/>
                <a:gd name="connsiteX38" fmla="*/ 1880006 w 2194560"/>
                <a:gd name="connsiteY38" fmla="*/ 550953 h 1194690"/>
                <a:gd name="connsiteX39" fmla="*/ 1894637 w 2194560"/>
                <a:gd name="connsiteY39" fmla="*/ 536322 h 1194690"/>
                <a:gd name="connsiteX40" fmla="*/ 1909267 w 2194560"/>
                <a:gd name="connsiteY40" fmla="*/ 514377 h 1194690"/>
                <a:gd name="connsiteX41" fmla="*/ 1931213 w 2194560"/>
                <a:gd name="connsiteY41" fmla="*/ 477801 h 1194690"/>
                <a:gd name="connsiteX42" fmla="*/ 1938528 w 2194560"/>
                <a:gd name="connsiteY42" fmla="*/ 455855 h 1194690"/>
                <a:gd name="connsiteX43" fmla="*/ 1967789 w 2194560"/>
                <a:gd name="connsiteY43" fmla="*/ 419279 h 1194690"/>
                <a:gd name="connsiteX44" fmla="*/ 1975104 w 2194560"/>
                <a:gd name="connsiteY44" fmla="*/ 397334 h 1194690"/>
                <a:gd name="connsiteX45" fmla="*/ 2004365 w 2194560"/>
                <a:gd name="connsiteY45" fmla="*/ 368073 h 1194690"/>
                <a:gd name="connsiteX46" fmla="*/ 2011680 w 2194560"/>
                <a:gd name="connsiteY46" fmla="*/ 346127 h 1194690"/>
                <a:gd name="connsiteX47" fmla="*/ 2026310 w 2194560"/>
                <a:gd name="connsiteY47" fmla="*/ 324182 h 1194690"/>
                <a:gd name="connsiteX48" fmla="*/ 2055571 w 2194560"/>
                <a:gd name="connsiteY48" fmla="*/ 258345 h 1194690"/>
                <a:gd name="connsiteX49" fmla="*/ 2070201 w 2194560"/>
                <a:gd name="connsiteY49" fmla="*/ 243714 h 1194690"/>
                <a:gd name="connsiteX50" fmla="*/ 2084832 w 2194560"/>
                <a:gd name="connsiteY50" fmla="*/ 199823 h 1194690"/>
                <a:gd name="connsiteX51" fmla="*/ 2092147 w 2194560"/>
                <a:gd name="connsiteY51" fmla="*/ 177878 h 1194690"/>
                <a:gd name="connsiteX52" fmla="*/ 2106777 w 2194560"/>
                <a:gd name="connsiteY52" fmla="*/ 163247 h 1194690"/>
                <a:gd name="connsiteX53" fmla="*/ 2114093 w 2194560"/>
                <a:gd name="connsiteY53" fmla="*/ 141302 h 1194690"/>
                <a:gd name="connsiteX54" fmla="*/ 2128723 w 2194560"/>
                <a:gd name="connsiteY54" fmla="*/ 126671 h 1194690"/>
                <a:gd name="connsiteX55" fmla="*/ 2157984 w 2194560"/>
                <a:gd name="connsiteY55" fmla="*/ 68150 h 1194690"/>
                <a:gd name="connsiteX56" fmla="*/ 2179929 w 2194560"/>
                <a:gd name="connsiteY56" fmla="*/ 24258 h 1194690"/>
                <a:gd name="connsiteX57" fmla="*/ 2194560 w 2194560"/>
                <a:gd name="connsiteY57" fmla="*/ 2313 h 11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194560" h="1194690">
                  <a:moveTo>
                    <a:pt x="0" y="1194690"/>
                  </a:moveTo>
                  <a:cubicBezTo>
                    <a:pt x="85344" y="1192252"/>
                    <a:pt x="170755" y="1191535"/>
                    <a:pt x="256032" y="1187375"/>
                  </a:cubicBezTo>
                  <a:cubicBezTo>
                    <a:pt x="270847" y="1186652"/>
                    <a:pt x="285142" y="1181292"/>
                    <a:pt x="299923" y="1180060"/>
                  </a:cubicBezTo>
                  <a:cubicBezTo>
                    <a:pt x="343730" y="1176410"/>
                    <a:pt x="387742" y="1175769"/>
                    <a:pt x="431597" y="1172745"/>
                  </a:cubicBezTo>
                  <a:cubicBezTo>
                    <a:pt x="458466" y="1170892"/>
                    <a:pt x="485242" y="1167868"/>
                    <a:pt x="512064" y="1165430"/>
                  </a:cubicBezTo>
                  <a:cubicBezTo>
                    <a:pt x="519379" y="1162991"/>
                    <a:pt x="526482" y="1159787"/>
                    <a:pt x="534009" y="1158114"/>
                  </a:cubicBezTo>
                  <a:cubicBezTo>
                    <a:pt x="548488" y="1154896"/>
                    <a:pt x="563308" y="1153452"/>
                    <a:pt x="577901" y="1150799"/>
                  </a:cubicBezTo>
                  <a:cubicBezTo>
                    <a:pt x="595571" y="1147586"/>
                    <a:pt x="625674" y="1141588"/>
                    <a:pt x="643737" y="1136169"/>
                  </a:cubicBezTo>
                  <a:cubicBezTo>
                    <a:pt x="658509" y="1131737"/>
                    <a:pt x="672998" y="1126415"/>
                    <a:pt x="687629" y="1121538"/>
                  </a:cubicBezTo>
                  <a:lnTo>
                    <a:pt x="709574" y="1114223"/>
                  </a:lnTo>
                  <a:cubicBezTo>
                    <a:pt x="744288" y="1079509"/>
                    <a:pt x="725749" y="1089324"/>
                    <a:pt x="760781" y="1077647"/>
                  </a:cubicBezTo>
                  <a:cubicBezTo>
                    <a:pt x="768096" y="1072770"/>
                    <a:pt x="774863" y="1066949"/>
                    <a:pt x="782726" y="1063017"/>
                  </a:cubicBezTo>
                  <a:cubicBezTo>
                    <a:pt x="789623" y="1059569"/>
                    <a:pt x="798060" y="1059669"/>
                    <a:pt x="804672" y="1055702"/>
                  </a:cubicBezTo>
                  <a:cubicBezTo>
                    <a:pt x="810586" y="1052154"/>
                    <a:pt x="813133" y="1044155"/>
                    <a:pt x="819302" y="1041071"/>
                  </a:cubicBezTo>
                  <a:cubicBezTo>
                    <a:pt x="833096" y="1034174"/>
                    <a:pt x="848563" y="1031318"/>
                    <a:pt x="863193" y="1026441"/>
                  </a:cubicBezTo>
                  <a:lnTo>
                    <a:pt x="972921" y="989865"/>
                  </a:lnTo>
                  <a:lnTo>
                    <a:pt x="994867" y="982550"/>
                  </a:lnTo>
                  <a:cubicBezTo>
                    <a:pt x="1002182" y="980111"/>
                    <a:pt x="1009332" y="977104"/>
                    <a:pt x="1016813" y="975234"/>
                  </a:cubicBezTo>
                  <a:cubicBezTo>
                    <a:pt x="1026566" y="972796"/>
                    <a:pt x="1036406" y="970681"/>
                    <a:pt x="1046073" y="967919"/>
                  </a:cubicBezTo>
                  <a:cubicBezTo>
                    <a:pt x="1053487" y="965801"/>
                    <a:pt x="1060538" y="962474"/>
                    <a:pt x="1068019" y="960604"/>
                  </a:cubicBezTo>
                  <a:cubicBezTo>
                    <a:pt x="1080081" y="957589"/>
                    <a:pt x="1092458" y="955986"/>
                    <a:pt x="1104595" y="953289"/>
                  </a:cubicBezTo>
                  <a:cubicBezTo>
                    <a:pt x="1114409" y="951108"/>
                    <a:pt x="1123840" y="946845"/>
                    <a:pt x="1133856" y="945974"/>
                  </a:cubicBezTo>
                  <a:cubicBezTo>
                    <a:pt x="1180075" y="941955"/>
                    <a:pt x="1226515" y="941097"/>
                    <a:pt x="1272845" y="938658"/>
                  </a:cubicBezTo>
                  <a:lnTo>
                    <a:pt x="1324051" y="931343"/>
                  </a:lnTo>
                  <a:cubicBezTo>
                    <a:pt x="1345961" y="928604"/>
                    <a:pt x="1368108" y="927658"/>
                    <a:pt x="1389888" y="924028"/>
                  </a:cubicBezTo>
                  <a:cubicBezTo>
                    <a:pt x="1397494" y="922760"/>
                    <a:pt x="1404306" y="918386"/>
                    <a:pt x="1411833" y="916713"/>
                  </a:cubicBezTo>
                  <a:cubicBezTo>
                    <a:pt x="1441972" y="910016"/>
                    <a:pt x="1462990" y="910076"/>
                    <a:pt x="1492301" y="902082"/>
                  </a:cubicBezTo>
                  <a:lnTo>
                    <a:pt x="1558137" y="880137"/>
                  </a:lnTo>
                  <a:lnTo>
                    <a:pt x="1623974" y="858191"/>
                  </a:lnTo>
                  <a:cubicBezTo>
                    <a:pt x="1631289" y="855753"/>
                    <a:pt x="1638439" y="852746"/>
                    <a:pt x="1645920" y="850876"/>
                  </a:cubicBezTo>
                  <a:lnTo>
                    <a:pt x="1704441" y="836246"/>
                  </a:lnTo>
                  <a:cubicBezTo>
                    <a:pt x="1709318" y="831369"/>
                    <a:pt x="1715988" y="827784"/>
                    <a:pt x="1719072" y="821615"/>
                  </a:cubicBezTo>
                  <a:cubicBezTo>
                    <a:pt x="1752694" y="754371"/>
                    <a:pt x="1715279" y="796146"/>
                    <a:pt x="1748333" y="763094"/>
                  </a:cubicBezTo>
                  <a:cubicBezTo>
                    <a:pt x="1759933" y="728292"/>
                    <a:pt x="1757720" y="722098"/>
                    <a:pt x="1777593" y="697257"/>
                  </a:cubicBezTo>
                  <a:cubicBezTo>
                    <a:pt x="1781902" y="691871"/>
                    <a:pt x="1786838" y="686935"/>
                    <a:pt x="1792224" y="682626"/>
                  </a:cubicBezTo>
                  <a:cubicBezTo>
                    <a:pt x="1799089" y="677134"/>
                    <a:pt x="1806854" y="672873"/>
                    <a:pt x="1814169" y="667996"/>
                  </a:cubicBezTo>
                  <a:cubicBezTo>
                    <a:pt x="1831580" y="615764"/>
                    <a:pt x="1815969" y="632660"/>
                    <a:pt x="1850745" y="609474"/>
                  </a:cubicBezTo>
                  <a:cubicBezTo>
                    <a:pt x="1871472" y="547302"/>
                    <a:pt x="1842565" y="623110"/>
                    <a:pt x="1872691" y="572898"/>
                  </a:cubicBezTo>
                  <a:cubicBezTo>
                    <a:pt x="1876658" y="566286"/>
                    <a:pt x="1876039" y="557565"/>
                    <a:pt x="1880006" y="550953"/>
                  </a:cubicBezTo>
                  <a:cubicBezTo>
                    <a:pt x="1883555" y="545039"/>
                    <a:pt x="1890328" y="541708"/>
                    <a:pt x="1894637" y="536322"/>
                  </a:cubicBezTo>
                  <a:cubicBezTo>
                    <a:pt x="1900129" y="529457"/>
                    <a:pt x="1904390" y="521692"/>
                    <a:pt x="1909267" y="514377"/>
                  </a:cubicBezTo>
                  <a:cubicBezTo>
                    <a:pt x="1929989" y="452207"/>
                    <a:pt x="1901088" y="528008"/>
                    <a:pt x="1931213" y="477801"/>
                  </a:cubicBezTo>
                  <a:cubicBezTo>
                    <a:pt x="1935180" y="471189"/>
                    <a:pt x="1935080" y="462752"/>
                    <a:pt x="1938528" y="455855"/>
                  </a:cubicBezTo>
                  <a:cubicBezTo>
                    <a:pt x="1947755" y="437400"/>
                    <a:pt x="1954181" y="432887"/>
                    <a:pt x="1967789" y="419279"/>
                  </a:cubicBezTo>
                  <a:cubicBezTo>
                    <a:pt x="1970227" y="411964"/>
                    <a:pt x="1970622" y="403608"/>
                    <a:pt x="1975104" y="397334"/>
                  </a:cubicBezTo>
                  <a:cubicBezTo>
                    <a:pt x="1983122" y="386110"/>
                    <a:pt x="2004365" y="368073"/>
                    <a:pt x="2004365" y="368073"/>
                  </a:cubicBezTo>
                  <a:cubicBezTo>
                    <a:pt x="2006803" y="360758"/>
                    <a:pt x="2008232" y="353024"/>
                    <a:pt x="2011680" y="346127"/>
                  </a:cubicBezTo>
                  <a:cubicBezTo>
                    <a:pt x="2015612" y="338264"/>
                    <a:pt x="2022739" y="332216"/>
                    <a:pt x="2026310" y="324182"/>
                  </a:cubicBezTo>
                  <a:cubicBezTo>
                    <a:pt x="2046612" y="278502"/>
                    <a:pt x="2030738" y="289387"/>
                    <a:pt x="2055571" y="258345"/>
                  </a:cubicBezTo>
                  <a:cubicBezTo>
                    <a:pt x="2059879" y="252959"/>
                    <a:pt x="2065324" y="248591"/>
                    <a:pt x="2070201" y="243714"/>
                  </a:cubicBezTo>
                  <a:lnTo>
                    <a:pt x="2084832" y="199823"/>
                  </a:lnTo>
                  <a:cubicBezTo>
                    <a:pt x="2087270" y="192508"/>
                    <a:pt x="2086695" y="183330"/>
                    <a:pt x="2092147" y="177878"/>
                  </a:cubicBezTo>
                  <a:lnTo>
                    <a:pt x="2106777" y="163247"/>
                  </a:lnTo>
                  <a:cubicBezTo>
                    <a:pt x="2109216" y="155932"/>
                    <a:pt x="2110126" y="147914"/>
                    <a:pt x="2114093" y="141302"/>
                  </a:cubicBezTo>
                  <a:cubicBezTo>
                    <a:pt x="2117641" y="135388"/>
                    <a:pt x="2125639" y="132840"/>
                    <a:pt x="2128723" y="126671"/>
                  </a:cubicBezTo>
                  <a:cubicBezTo>
                    <a:pt x="2162343" y="59430"/>
                    <a:pt x="2124931" y="101201"/>
                    <a:pt x="2157984" y="68150"/>
                  </a:cubicBezTo>
                  <a:cubicBezTo>
                    <a:pt x="2176367" y="12998"/>
                    <a:pt x="2151572" y="80970"/>
                    <a:pt x="2179929" y="24258"/>
                  </a:cubicBezTo>
                  <a:cubicBezTo>
                    <a:pt x="2192058" y="0"/>
                    <a:pt x="2178256" y="2313"/>
                    <a:pt x="2194560" y="2313"/>
                  </a:cubicBezTo>
                </a:path>
              </a:pathLst>
            </a:custGeom>
            <a:ln w="38100">
              <a:solidFill>
                <a:schemeClr val="accent3">
                  <a:lumMod val="75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2514600" y="685800"/>
              <a:ext cx="2072362" cy="369332"/>
            </a:xfrm>
            <a:prstGeom prst="rect">
              <a:avLst/>
            </a:prstGeom>
          </p:spPr>
          <p:txBody>
            <a:bodyPr wrap="none">
              <a:spAutoFit/>
            </a:bodyPr>
            <a:lstStyle/>
            <a:p>
              <a:r>
                <a:rPr lang="en-US" b="1" dirty="0" smtClean="0">
                  <a:solidFill>
                    <a:srgbClr val="FFFF00"/>
                  </a:solidFill>
                </a:rPr>
                <a:t>Short cut to Canaan</a:t>
              </a:r>
              <a:endParaRPr lang="en-US" b="1" dirty="0">
                <a:solidFill>
                  <a:srgbClr val="FFFF00"/>
                </a:solidFill>
              </a:endParaRPr>
            </a:p>
          </p:txBody>
        </p:sp>
        <p:cxnSp>
          <p:nvCxnSpPr>
            <p:cNvPr id="8" name="Straight Arrow Connector 7"/>
            <p:cNvCxnSpPr/>
            <p:nvPr/>
          </p:nvCxnSpPr>
          <p:spPr>
            <a:xfrm>
              <a:off x="3200400" y="990600"/>
              <a:ext cx="304800" cy="1295400"/>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1800" y="1905000"/>
            <a:ext cx="5334000" cy="3693319"/>
          </a:xfrm>
          <a:prstGeom prst="rect">
            <a:avLst/>
          </a:prstGeom>
        </p:spPr>
        <p:txBody>
          <a:bodyPr wrap="square">
            <a:spAutoFit/>
          </a:bodyPr>
          <a:lstStyle/>
          <a:p>
            <a:pPr marL="342900" lvl="0" indent="-342900">
              <a:buFont typeface="+mj-lt"/>
              <a:buAutoNum type="arabicPeriod"/>
            </a:pPr>
            <a:r>
              <a:rPr lang="en-US" b="1" dirty="0" smtClean="0">
                <a:solidFill>
                  <a:srgbClr val="FFFF00"/>
                </a:solidFill>
              </a:rPr>
              <a:t>However, the Pharaoh was unhappy and felt threatened by the large number of Israelites.</a:t>
            </a:r>
          </a:p>
          <a:p>
            <a:pPr marL="342900" lvl="0" indent="-342900"/>
            <a:r>
              <a:rPr lang="en-US" dirty="0" smtClean="0">
                <a:hlinkClick r:id="rId2"/>
              </a:rPr>
              <a:t>https://www.youtube.com/watch?v=1oU97fSl3pQ&amp;list=PLYZyz-oG1nTD6ycFu06a8onclawPj7b0e&amp;index=7</a:t>
            </a:r>
            <a:endParaRPr lang="en-US" dirty="0" smtClean="0"/>
          </a:p>
          <a:p>
            <a:pPr marL="342900" lvl="0" indent="-342900"/>
            <a:r>
              <a:rPr lang="en-US" dirty="0" smtClean="0">
                <a:hlinkClick r:id="rId3"/>
              </a:rPr>
              <a:t>https://www.youtube.com/watch?v=3bLlpy0MW08&amp;list=PLYZyz-oG1nTD6ycFu06a8onclawPj7b0e&amp;index=9</a:t>
            </a:r>
            <a:endParaRPr lang="en-US" dirty="0" smtClean="0">
              <a:solidFill>
                <a:schemeClr val="tx2">
                  <a:lumMod val="50000"/>
                </a:schemeClr>
              </a:solidFill>
            </a:endParaRPr>
          </a:p>
          <a:p>
            <a:pPr marL="342900" lvl="0" indent="-342900"/>
            <a:endParaRPr lang="en-US" dirty="0" smtClean="0">
              <a:solidFill>
                <a:schemeClr val="tx2">
                  <a:lumMod val="50000"/>
                </a:schemeClr>
              </a:solidFill>
            </a:endParaRPr>
          </a:p>
          <a:p>
            <a:pPr marL="342900" lvl="0" indent="-342900"/>
            <a:r>
              <a:rPr lang="en-US" b="1" dirty="0" smtClean="0">
                <a:solidFill>
                  <a:srgbClr val="FFFF00"/>
                </a:solidFill>
              </a:rPr>
              <a:t>2. According to the Bible name the 10:</a:t>
            </a:r>
          </a:p>
          <a:p>
            <a:pPr marL="800100" lvl="1" indent="-342900"/>
            <a:r>
              <a:rPr lang="en-US" dirty="0" smtClean="0">
                <a:hlinkClick r:id="rId4"/>
              </a:rPr>
              <a:t>https://www.youtube.com/watch?v=LClIy1B8p2M&amp;list=PLYZyz-oG1nTD6ycFu06a8onclawPj7b0e&amp;index=2</a:t>
            </a:r>
            <a:endParaRPr lang="en-US" dirty="0" smtClean="0"/>
          </a:p>
          <a:p>
            <a:pPr marL="342900" indent="-342900"/>
            <a:r>
              <a:rPr lang="en-US" b="1" dirty="0" smtClean="0">
                <a:solidFill>
                  <a:srgbClr val="FFFF00"/>
                </a:solidFill>
              </a:rPr>
              <a:t>3. What was the last plague?</a:t>
            </a:r>
          </a:p>
          <a:p>
            <a:pPr marL="800100" lvl="1" indent="-342900"/>
            <a:r>
              <a:rPr lang="en-US" b="1" dirty="0" smtClean="0">
                <a:solidFill>
                  <a:srgbClr val="FFFF00"/>
                </a:solidFill>
              </a:rPr>
              <a:t>And what happened after that?</a:t>
            </a:r>
          </a:p>
        </p:txBody>
      </p:sp>
      <p:sp>
        <p:nvSpPr>
          <p:cNvPr id="4" name="TextBox 3"/>
          <p:cNvSpPr txBox="1"/>
          <p:nvPr/>
        </p:nvSpPr>
        <p:spPr>
          <a:xfrm>
            <a:off x="914400" y="1143000"/>
            <a:ext cx="6705600" cy="523220"/>
          </a:xfrm>
          <a:prstGeom prst="rect">
            <a:avLst/>
          </a:prstGeom>
          <a:noFill/>
        </p:spPr>
        <p:txBody>
          <a:bodyPr wrap="square" rtlCol="0">
            <a:spAutoFit/>
          </a:bodyPr>
          <a:lstStyle/>
          <a:p>
            <a:r>
              <a:rPr lang="en-US" sz="2800" dirty="0" smtClean="0">
                <a:solidFill>
                  <a:schemeClr val="tx2"/>
                </a:solidFill>
              </a:rPr>
              <a:t>Let’s see what you remember!</a:t>
            </a:r>
            <a:endParaRPr lang="en-US" sz="2800" dirty="0">
              <a:solidFill>
                <a:schemeClr val="tx2"/>
              </a:solidFill>
            </a:endParaRPr>
          </a:p>
        </p:txBody>
      </p:sp>
      <p:pic>
        <p:nvPicPr>
          <p:cNvPr id="5" name="Picture 4" descr="Moses Pharoah plague.jpg"/>
          <p:cNvPicPr/>
          <p:nvPr/>
        </p:nvPicPr>
        <p:blipFill>
          <a:blip r:embed="rId5" cstate="print"/>
          <a:stretch>
            <a:fillRect/>
          </a:stretch>
        </p:blipFill>
        <p:spPr>
          <a:xfrm>
            <a:off x="762000" y="1828800"/>
            <a:ext cx="2133600" cy="2209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470025"/>
          </a:xfrm>
        </p:spPr>
        <p:txBody>
          <a:bodyPr/>
          <a:lstStyle/>
          <a:p>
            <a:r>
              <a:rPr lang="en-US" dirty="0" smtClean="0">
                <a:ln>
                  <a:solidFill>
                    <a:srgbClr val="FF0000"/>
                  </a:solidFill>
                </a:ln>
              </a:rPr>
              <a:t>Lesson 3 Memory Verse</a:t>
            </a:r>
            <a:r>
              <a:rPr lang="en-US" dirty="0" smtClean="0"/>
              <a:t/>
            </a:r>
            <a:br>
              <a:rPr lang="en-US" dirty="0" smtClean="0"/>
            </a:br>
            <a:endParaRPr lang="en-US" dirty="0">
              <a:solidFill>
                <a:schemeClr val="tx2">
                  <a:lumMod val="60000"/>
                  <a:lumOff val="40000"/>
                </a:schemeClr>
              </a:solidFill>
              <a:latin typeface="+mn-lt"/>
              <a:cs typeface="Times New Roman" pitchFamily="18" charset="0"/>
            </a:endParaRPr>
          </a:p>
        </p:txBody>
      </p:sp>
      <p:sp>
        <p:nvSpPr>
          <p:cNvPr id="3" name="Subtitle 2"/>
          <p:cNvSpPr>
            <a:spLocks noGrp="1"/>
          </p:cNvSpPr>
          <p:nvPr>
            <p:ph type="subTitle" idx="1"/>
          </p:nvPr>
        </p:nvSpPr>
        <p:spPr>
          <a:xfrm>
            <a:off x="990600" y="1981200"/>
            <a:ext cx="7315200" cy="2895600"/>
          </a:xfrm>
        </p:spPr>
        <p:txBody>
          <a:bodyPr>
            <a:normAutofit/>
          </a:bodyPr>
          <a:lstStyle/>
          <a:p>
            <a:pPr algn="l"/>
            <a:r>
              <a:rPr lang="en-US" dirty="0" smtClean="0">
                <a:solidFill>
                  <a:srgbClr val="FFFF00"/>
                </a:solidFill>
                <a:cs typeface="Times New Roman" pitchFamily="18" charset="0"/>
              </a:rPr>
              <a:t>Have I not commanded you? Be strong and </a:t>
            </a:r>
            <a:r>
              <a:rPr lang="en-US" b="1" dirty="0" smtClean="0">
                <a:solidFill>
                  <a:srgbClr val="FFFF00"/>
                </a:solidFill>
                <a:cs typeface="Times New Roman" pitchFamily="18" charset="0"/>
              </a:rPr>
              <a:t>courageous</a:t>
            </a:r>
            <a:r>
              <a:rPr lang="en-US" dirty="0" smtClean="0">
                <a:solidFill>
                  <a:srgbClr val="FFFF00"/>
                </a:solidFill>
                <a:cs typeface="Times New Roman" pitchFamily="18" charset="0"/>
              </a:rPr>
              <a:t>. Do not be afraid; do not be discouraged, for the </a:t>
            </a:r>
            <a:r>
              <a:rPr lang="en-US" cap="small" dirty="0" smtClean="0">
                <a:solidFill>
                  <a:srgbClr val="FFFF00"/>
                </a:solidFill>
                <a:cs typeface="Times New Roman" pitchFamily="18" charset="0"/>
              </a:rPr>
              <a:t>Lord</a:t>
            </a:r>
            <a:r>
              <a:rPr lang="en-US" dirty="0" smtClean="0">
                <a:solidFill>
                  <a:srgbClr val="FFFF00"/>
                </a:solidFill>
                <a:cs typeface="Times New Roman" pitchFamily="18" charset="0"/>
              </a:rPr>
              <a:t> your God will be with you wherever you go.</a:t>
            </a:r>
          </a:p>
          <a:p>
            <a:pPr algn="l"/>
            <a:r>
              <a:rPr lang="en-US" b="1" dirty="0" smtClean="0">
                <a:solidFill>
                  <a:srgbClr val="FFFF00"/>
                </a:solidFill>
              </a:rPr>
              <a:t>Joshua 1:9</a:t>
            </a:r>
            <a:r>
              <a:rPr lang="en-US" b="1" dirty="0" smtClean="0">
                <a:solidFill>
                  <a:srgbClr val="FF0000"/>
                </a:solidFill>
              </a:rPr>
              <a:t> </a:t>
            </a:r>
            <a:endParaRPr lang="en-US" dirty="0" smtClean="0">
              <a:solidFill>
                <a:srgbClr val="FF0000"/>
              </a:solidFill>
            </a:endParaRPr>
          </a:p>
          <a:p>
            <a:pPr algn="l"/>
            <a:endParaRPr lang="en-US" sz="3900" dirty="0" smtClean="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seph s brothers Colouring Pages"/>
          <p:cNvPicPr/>
          <p:nvPr/>
        </p:nvPicPr>
        <p:blipFill>
          <a:blip r:embed="rId2" cstate="print"/>
          <a:srcRect/>
          <a:stretch>
            <a:fillRect/>
          </a:stretch>
        </p:blipFill>
        <p:spPr bwMode="auto">
          <a:xfrm>
            <a:off x="3657600" y="1828800"/>
            <a:ext cx="2514600" cy="2514599"/>
          </a:xfrm>
          <a:prstGeom prst="rect">
            <a:avLst/>
          </a:prstGeom>
          <a:noFill/>
          <a:ln w="9525">
            <a:noFill/>
            <a:miter lim="800000"/>
            <a:headEnd/>
            <a:tailEnd/>
          </a:ln>
        </p:spPr>
      </p:pic>
      <p:pic>
        <p:nvPicPr>
          <p:cNvPr id="3" name="Picture 2" descr="Coloring Pages (Sheets) for Kids at Cool Math Games - Free online "/>
          <p:cNvPicPr/>
          <p:nvPr/>
        </p:nvPicPr>
        <p:blipFill>
          <a:blip r:embed="rId3" cstate="print"/>
          <a:srcRect/>
          <a:stretch>
            <a:fillRect/>
          </a:stretch>
        </p:blipFill>
        <p:spPr bwMode="auto">
          <a:xfrm>
            <a:off x="1371600" y="1371600"/>
            <a:ext cx="1752600" cy="2743200"/>
          </a:xfrm>
          <a:prstGeom prst="rect">
            <a:avLst/>
          </a:prstGeom>
          <a:noFill/>
          <a:ln w="9525">
            <a:noFill/>
            <a:miter lim="800000"/>
            <a:headEnd/>
            <a:tailEnd/>
          </a:ln>
        </p:spPr>
      </p:pic>
      <p:pic>
        <p:nvPicPr>
          <p:cNvPr id="4" name="Picture 3" descr="Great bible coloring pages for kids - free and printable"/>
          <p:cNvPicPr/>
          <p:nvPr/>
        </p:nvPicPr>
        <p:blipFill>
          <a:blip r:embed="rId4" cstate="print"/>
          <a:srcRect/>
          <a:stretch>
            <a:fillRect/>
          </a:stretch>
        </p:blipFill>
        <p:spPr bwMode="auto">
          <a:xfrm>
            <a:off x="6096000" y="3200400"/>
            <a:ext cx="2362200" cy="2819400"/>
          </a:xfrm>
          <a:prstGeom prst="rect">
            <a:avLst/>
          </a:prstGeom>
          <a:noFill/>
          <a:ln w="9525">
            <a:noFill/>
            <a:miter lim="800000"/>
            <a:headEnd/>
            <a:tailEnd/>
          </a:ln>
        </p:spPr>
      </p:pic>
      <p:sp>
        <p:nvSpPr>
          <p:cNvPr id="5" name="TextBox 4"/>
          <p:cNvSpPr txBox="1"/>
          <p:nvPr/>
        </p:nvSpPr>
        <p:spPr>
          <a:xfrm>
            <a:off x="838200" y="381000"/>
            <a:ext cx="7391400" cy="584775"/>
          </a:xfrm>
          <a:prstGeom prst="rect">
            <a:avLst/>
          </a:prstGeom>
          <a:noFill/>
        </p:spPr>
        <p:txBody>
          <a:bodyPr wrap="square" rtlCol="0">
            <a:spAutoFit/>
          </a:bodyPr>
          <a:lstStyle/>
          <a:p>
            <a:r>
              <a:rPr lang="en-US" sz="3200" b="1" dirty="0" smtClean="0">
                <a:solidFill>
                  <a:schemeClr val="tx2"/>
                </a:solidFill>
              </a:rPr>
              <a:t>Lesson 3: Pictures to add to your Passport  </a:t>
            </a:r>
            <a:endParaRPr lang="en-US" sz="3200" b="1" dirty="0">
              <a:solidFill>
                <a:schemeClr val="tx2"/>
              </a:solidFill>
            </a:endParaRPr>
          </a:p>
        </p:txBody>
      </p:sp>
      <p:pic>
        <p:nvPicPr>
          <p:cNvPr id="6" name="Picture 5" descr="LA ZARZA ARDIENTE     Â Â Â Â Â Â Â Â Â Â Â Â Â Â Â Â Â Â Â Â Â Â Â Â Â Â Â Â Â Â Â Â Â Â Â Â Â Â Â Â Â Â Â Â Â Â Â Â Â Â Â Â Â Â Â Â  Â     Pasaron los aÃ±os y el pueblo de Israe..."/>
          <p:cNvPicPr/>
          <p:nvPr/>
        </p:nvPicPr>
        <p:blipFill>
          <a:blip r:embed="rId5" cstate="print"/>
          <a:srcRect/>
          <a:stretch>
            <a:fillRect/>
          </a:stretch>
        </p:blipFill>
        <p:spPr bwMode="auto">
          <a:xfrm>
            <a:off x="1981200" y="4419600"/>
            <a:ext cx="1981200" cy="1905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5963"/>
          </a:xfrm>
        </p:spPr>
        <p:txBody>
          <a:bodyPr>
            <a:normAutofit/>
          </a:bodyPr>
          <a:lstStyle/>
          <a:p>
            <a:pPr fontAlgn="base">
              <a:buNone/>
            </a:pPr>
            <a:r>
              <a:rPr lang="en-US" sz="3000" dirty="0" smtClean="0">
                <a:solidFill>
                  <a:srgbClr val="FFFF00"/>
                </a:solidFill>
              </a:rPr>
              <a:t>    And they sang the song of Moses, the bond-servant of God, and the song of the Lamb, saying, "Great and marvelous are Your works, O Lord God, the Almighty; Righteous and true are Your ways, King of the nations! "Who will not fear, O Lord, and glorify Your name? For You alone are holy; for all the nations will come and worship before you, for your righteous acts have been revealed.“</a:t>
            </a:r>
            <a:r>
              <a:rPr lang="en-US" sz="2800" dirty="0" smtClean="0">
                <a:solidFill>
                  <a:srgbClr val="FF0000"/>
                </a:solidFill>
              </a:rPr>
              <a:t>Revelation 15: 3-4</a:t>
            </a:r>
          </a:p>
          <a:p>
            <a:pPr fontAlgn="base">
              <a:buNone/>
            </a:pPr>
            <a:endParaRPr lang="en-US" dirty="0">
              <a:solidFill>
                <a:srgbClr val="FFFF00"/>
              </a:solidFill>
            </a:endParaRPr>
          </a:p>
        </p:txBody>
      </p:sp>
      <p:sp>
        <p:nvSpPr>
          <p:cNvPr id="5" name="Rectangle 4"/>
          <p:cNvSpPr/>
          <p:nvPr/>
        </p:nvSpPr>
        <p:spPr>
          <a:xfrm>
            <a:off x="457200" y="533400"/>
            <a:ext cx="8382000" cy="1323439"/>
          </a:xfrm>
          <a:prstGeom prst="rect">
            <a:avLst/>
          </a:prstGeom>
          <a:noFill/>
        </p:spPr>
        <p:txBody>
          <a:bodyPr wrap="square" lIns="91440" tIns="45720" rIns="91440" bIns="45720">
            <a:spAutoFit/>
          </a:bodyPr>
          <a:lstStyle/>
          <a:p>
            <a:pPr algn="ct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Challenge</a:t>
            </a:r>
          </a:p>
          <a:p>
            <a:pPr algn="ct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Lesson 3 Memory Verse:</a:t>
            </a:r>
            <a:endPar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60000"/>
                    <a:lumOff val="40000"/>
                  </a:schemeClr>
                </a:solidFill>
                <a:latin typeface="+mn-lt"/>
                <a:cs typeface="Times New Roman" pitchFamily="18" charset="0"/>
              </a:rPr>
              <a:t>More Review Questions</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Why were the Children of Israel in Goshen, Egypt?</a:t>
            </a:r>
          </a:p>
          <a:p>
            <a:endParaRPr lang="en-US" dirty="0" smtClean="0">
              <a:solidFill>
                <a:srgbClr val="FFFF00"/>
              </a:solidFill>
            </a:endParaRPr>
          </a:p>
          <a:p>
            <a:r>
              <a:rPr lang="en-US" dirty="0" smtClean="0">
                <a:solidFill>
                  <a:srgbClr val="FFFF00"/>
                </a:solidFill>
              </a:rPr>
              <a:t>Why the Israelites were in Egypt for over 400 years? </a:t>
            </a:r>
          </a:p>
          <a:p>
            <a:endParaRPr lang="en-US" dirty="0" smtClean="0">
              <a:solidFill>
                <a:srgbClr val="FFFF00"/>
              </a:solidFill>
            </a:endParaRPr>
          </a:p>
          <a:p>
            <a:r>
              <a:rPr lang="en-US" dirty="0" smtClean="0">
                <a:solidFill>
                  <a:srgbClr val="FFFF00"/>
                </a:solidFill>
              </a:rPr>
              <a:t>What was God’s purpose for this?</a:t>
            </a:r>
          </a:p>
          <a:p>
            <a:endParaRPr lang="en-US" dirty="0" smtClean="0">
              <a:solidFill>
                <a:srgbClr val="FFFF00"/>
              </a:solidFill>
            </a:endParaRPr>
          </a:p>
          <a:p>
            <a:endParaRPr lang="en-US" dirty="0" smtClean="0">
              <a:solidFill>
                <a:srgbClr val="FFFF00"/>
              </a:solidFill>
            </a:endParaRPr>
          </a:p>
          <a:p>
            <a:endParaRPr lang="en-US" dirty="0" smtClean="0"/>
          </a:p>
          <a:p>
            <a:endParaRPr lang="en-US" dirty="0" smtClean="0"/>
          </a:p>
          <a:p>
            <a:pPr algn="r">
              <a:buNone/>
            </a:pPr>
            <a:endParaRPr lang="en-US" dirty="0">
              <a:solidFill>
                <a:schemeClr val="tx2">
                  <a:lumMod val="60000"/>
                  <a:lumOff val="4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470025"/>
          </a:xfrm>
        </p:spPr>
        <p:txBody>
          <a:bodyPr/>
          <a:lstStyle/>
          <a:p>
            <a:r>
              <a:rPr lang="en-US" dirty="0" smtClean="0">
                <a:ln>
                  <a:solidFill>
                    <a:srgbClr val="FF0000"/>
                  </a:solidFill>
                </a:ln>
              </a:rPr>
              <a:t>Lesson 3 Memory Verse</a:t>
            </a:r>
            <a:r>
              <a:rPr lang="en-US" dirty="0" smtClean="0"/>
              <a:t/>
            </a:r>
            <a:br>
              <a:rPr lang="en-US" dirty="0" smtClean="0"/>
            </a:br>
            <a:endParaRPr lang="en-US" dirty="0">
              <a:solidFill>
                <a:schemeClr val="tx2">
                  <a:lumMod val="60000"/>
                  <a:lumOff val="40000"/>
                </a:schemeClr>
              </a:solidFill>
              <a:latin typeface="+mn-lt"/>
              <a:cs typeface="Times New Roman" pitchFamily="18" charset="0"/>
            </a:endParaRPr>
          </a:p>
        </p:txBody>
      </p:sp>
      <p:sp>
        <p:nvSpPr>
          <p:cNvPr id="3" name="Subtitle 2"/>
          <p:cNvSpPr>
            <a:spLocks noGrp="1"/>
          </p:cNvSpPr>
          <p:nvPr>
            <p:ph type="subTitle" idx="1"/>
          </p:nvPr>
        </p:nvSpPr>
        <p:spPr>
          <a:xfrm>
            <a:off x="990600" y="1981200"/>
            <a:ext cx="7315200" cy="2895600"/>
          </a:xfrm>
        </p:spPr>
        <p:txBody>
          <a:bodyPr>
            <a:normAutofit/>
          </a:bodyPr>
          <a:lstStyle/>
          <a:p>
            <a:pPr algn="l"/>
            <a:r>
              <a:rPr lang="en-US" dirty="0" smtClean="0">
                <a:solidFill>
                  <a:srgbClr val="FFFF00"/>
                </a:solidFill>
                <a:cs typeface="Times New Roman" pitchFamily="18" charset="0"/>
              </a:rPr>
              <a:t>Have I not commanded you? Be strong and </a:t>
            </a:r>
            <a:r>
              <a:rPr lang="en-US" b="1" dirty="0" smtClean="0">
                <a:solidFill>
                  <a:srgbClr val="FFFF00"/>
                </a:solidFill>
                <a:cs typeface="Times New Roman" pitchFamily="18" charset="0"/>
              </a:rPr>
              <a:t>courageous</a:t>
            </a:r>
            <a:r>
              <a:rPr lang="en-US" dirty="0" smtClean="0">
                <a:solidFill>
                  <a:srgbClr val="FFFF00"/>
                </a:solidFill>
                <a:cs typeface="Times New Roman" pitchFamily="18" charset="0"/>
              </a:rPr>
              <a:t>. Do not be afraid; do not be discouraged, for the </a:t>
            </a:r>
            <a:r>
              <a:rPr lang="en-US" cap="small" dirty="0" smtClean="0">
                <a:solidFill>
                  <a:srgbClr val="FFFF00"/>
                </a:solidFill>
                <a:cs typeface="Times New Roman" pitchFamily="18" charset="0"/>
              </a:rPr>
              <a:t>Lord</a:t>
            </a:r>
            <a:r>
              <a:rPr lang="en-US" dirty="0" smtClean="0">
                <a:solidFill>
                  <a:srgbClr val="FFFF00"/>
                </a:solidFill>
                <a:cs typeface="Times New Roman" pitchFamily="18" charset="0"/>
              </a:rPr>
              <a:t> your God will be with you wherever you go.</a:t>
            </a:r>
          </a:p>
          <a:p>
            <a:pPr algn="l"/>
            <a:r>
              <a:rPr lang="en-US" b="1" dirty="0" smtClean="0">
                <a:solidFill>
                  <a:srgbClr val="FFFF00"/>
                </a:solidFill>
              </a:rPr>
              <a:t>Joshua 1:9</a:t>
            </a:r>
            <a:r>
              <a:rPr lang="en-US" b="1" dirty="0" smtClean="0">
                <a:solidFill>
                  <a:srgbClr val="FF0000"/>
                </a:solidFill>
              </a:rPr>
              <a:t> </a:t>
            </a:r>
            <a:endParaRPr lang="en-US" dirty="0" smtClean="0">
              <a:solidFill>
                <a:srgbClr val="FF0000"/>
              </a:solidFill>
            </a:endParaRPr>
          </a:p>
          <a:p>
            <a:pPr algn="l"/>
            <a:endParaRPr lang="en-US" sz="3900" dirty="0" smtClean="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Today’s lesson – Leaving Egypt…</a:t>
            </a:r>
            <a:endParaRPr lang="en-US" dirty="0">
              <a:solidFill>
                <a:schemeClr val="tx2"/>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FF00"/>
                </a:solidFill>
              </a:rPr>
              <a:t>What happened that Moses needed to flee into the desert at the age of 40? </a:t>
            </a:r>
          </a:p>
          <a:p>
            <a:pPr marL="514350" indent="-514350">
              <a:buFont typeface="+mj-lt"/>
              <a:buAutoNum type="arabicPeriod"/>
            </a:pPr>
            <a:r>
              <a:rPr lang="en-US" dirty="0" smtClean="0">
                <a:solidFill>
                  <a:srgbClr val="FFFF00"/>
                </a:solidFill>
              </a:rPr>
              <a:t>He was here for the next 40 years.</a:t>
            </a:r>
          </a:p>
          <a:p>
            <a:pPr marL="514350" indent="-514350">
              <a:buNone/>
            </a:pPr>
            <a:r>
              <a:rPr lang="en-US" dirty="0" smtClean="0">
                <a:solidFill>
                  <a:srgbClr val="FF0000"/>
                </a:solidFill>
              </a:rPr>
              <a:t>Read: Exodus 2: 11 – 15</a:t>
            </a:r>
          </a:p>
          <a:p>
            <a:pPr marL="514350" indent="-514350">
              <a:buNone/>
            </a:pPr>
            <a:r>
              <a:rPr lang="en-US" dirty="0" smtClean="0">
                <a:solidFill>
                  <a:srgbClr val="FFFF00"/>
                </a:solidFill>
              </a:rPr>
              <a:t>3. Moses works as a Sheppard for </a:t>
            </a:r>
            <a:r>
              <a:rPr lang="en-US" dirty="0" err="1" smtClean="0">
                <a:solidFill>
                  <a:srgbClr val="FFFF00"/>
                </a:solidFill>
              </a:rPr>
              <a:t>Jethro</a:t>
            </a:r>
            <a:r>
              <a:rPr lang="en-US" dirty="0" smtClean="0">
                <a:solidFill>
                  <a:srgbClr val="FFFF00"/>
                </a:solidFill>
              </a:rPr>
              <a:t> his wife’s father tending sheep for 40 years. </a:t>
            </a:r>
          </a:p>
          <a:p>
            <a:pPr marL="514350" indent="-514350">
              <a:buNone/>
            </a:pPr>
            <a:r>
              <a:rPr lang="en-US" dirty="0" smtClean="0">
                <a:solidFill>
                  <a:srgbClr val="FFFF00"/>
                </a:solidFill>
              </a:rPr>
              <a:t>4. Then God calls him. What does God have to tell him?</a:t>
            </a:r>
          </a:p>
          <a:p>
            <a:pPr marL="514350" indent="-514350">
              <a:buFont typeface="+mj-lt"/>
              <a:buAutoNum type="arabicPeriod"/>
            </a:pPr>
            <a:endParaRPr lang="en-US"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rgbClr val="FF0000"/>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09800"/>
            <a:ext cx="7924800" cy="2667000"/>
          </a:xfrm>
        </p:spPr>
        <p:txBody>
          <a:bodyPr/>
          <a:lstStyle/>
          <a:p>
            <a:pPr fontAlgn="base">
              <a:buNone/>
            </a:pPr>
            <a:r>
              <a:rPr lang="en-US" b="1" baseline="30000" dirty="0" smtClean="0"/>
              <a:t> </a:t>
            </a:r>
            <a:r>
              <a:rPr lang="en-US" b="1" dirty="0" smtClean="0"/>
              <a:t>   </a:t>
            </a:r>
            <a:r>
              <a:rPr lang="en-US" dirty="0" smtClean="0"/>
              <a:t>So the </a:t>
            </a:r>
            <a:r>
              <a:rPr lang="en-US" cap="small" dirty="0" smtClean="0"/>
              <a:t>Lord</a:t>
            </a:r>
            <a:r>
              <a:rPr lang="en-US" dirty="0" smtClean="0"/>
              <a:t> said to Moses, “I will also do this thing that you have spoken; for you have found grace in My sight, and I know you by name.” </a:t>
            </a:r>
            <a:r>
              <a:rPr lang="en-US" dirty="0" smtClean="0">
                <a:solidFill>
                  <a:srgbClr val="FF0000"/>
                </a:solidFill>
              </a:rPr>
              <a:t>Exodus 33:17</a:t>
            </a:r>
          </a:p>
          <a:p>
            <a:endParaRPr lang="en-US" dirty="0"/>
          </a:p>
        </p:txBody>
      </p:sp>
      <p:sp>
        <p:nvSpPr>
          <p:cNvPr id="4" name="Rectangle 3"/>
          <p:cNvSpPr/>
          <p:nvPr/>
        </p:nvSpPr>
        <p:spPr>
          <a:xfrm>
            <a:off x="990600" y="457200"/>
            <a:ext cx="6553200" cy="1200329"/>
          </a:xfrm>
          <a:prstGeom prst="rect">
            <a:avLst/>
          </a:prstGeom>
          <a:noFill/>
        </p:spPr>
        <p:txBody>
          <a:bodyPr wrap="square" lIns="91440" tIns="45720" rIns="91440" bIns="45720">
            <a:spAutoFit/>
          </a:bodyPr>
          <a:lstStyle/>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Review your </a:t>
            </a:r>
          </a:p>
          <a:p>
            <a:pPr algn="ct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Memory Verse from lesson 2 :</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Box 4"/>
          <p:cNvSpPr txBox="1"/>
          <p:nvPr/>
        </p:nvSpPr>
        <p:spPr>
          <a:xfrm>
            <a:off x="6324600" y="5715000"/>
            <a:ext cx="1981200" cy="400110"/>
          </a:xfrm>
          <a:prstGeom prst="rect">
            <a:avLst/>
          </a:prstGeom>
          <a:noFill/>
        </p:spPr>
        <p:txBody>
          <a:bodyPr wrap="square" rtlCol="0">
            <a:spAutoFit/>
          </a:bodyPr>
          <a:lstStyle/>
          <a:p>
            <a:r>
              <a:rPr lang="en-US" sz="2000" b="1" dirty="0" smtClean="0"/>
              <a:t>Lesson 3</a:t>
            </a:r>
            <a:endParaRPr lang="en-US"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Does Moses want to do what </a:t>
            </a:r>
            <a:br>
              <a:rPr lang="en-US" dirty="0" smtClean="0">
                <a:solidFill>
                  <a:schemeClr val="tx2"/>
                </a:solidFill>
              </a:rPr>
            </a:br>
            <a:r>
              <a:rPr lang="en-US" dirty="0" smtClean="0">
                <a:solidFill>
                  <a:schemeClr val="tx2"/>
                </a:solidFill>
              </a:rPr>
              <a:t>God asks him to do?</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rgbClr val="FFFF00"/>
                </a:solidFill>
              </a:rPr>
              <a:t>God tells Moses what he needs to do </a:t>
            </a:r>
          </a:p>
          <a:p>
            <a:pPr lvl="1"/>
            <a:r>
              <a:rPr lang="en-US" b="1" dirty="0" smtClean="0">
                <a:solidFill>
                  <a:srgbClr val="FF0000"/>
                </a:solidFill>
              </a:rPr>
              <a:t>Read Exodus 3:7 – 17</a:t>
            </a:r>
          </a:p>
          <a:p>
            <a:pPr lvl="1"/>
            <a:r>
              <a:rPr lang="en-US" dirty="0" smtClean="0">
                <a:solidFill>
                  <a:srgbClr val="FFFF00"/>
                </a:solidFill>
              </a:rPr>
              <a:t>Is this a big job for Moses?</a:t>
            </a:r>
          </a:p>
          <a:p>
            <a:pPr lvl="1"/>
            <a:r>
              <a:rPr lang="en-US" dirty="0" smtClean="0">
                <a:solidFill>
                  <a:srgbClr val="FFFF00"/>
                </a:solidFill>
              </a:rPr>
              <a:t>How does Moses feel about it?</a:t>
            </a:r>
          </a:p>
          <a:p>
            <a:pPr lvl="1"/>
            <a:r>
              <a:rPr lang="en-US" dirty="0" smtClean="0">
                <a:solidFill>
                  <a:srgbClr val="FFFF00"/>
                </a:solidFill>
              </a:rPr>
              <a:t>What  is God’s response?</a:t>
            </a:r>
          </a:p>
          <a:p>
            <a:pPr lvl="1"/>
            <a:endParaRPr lang="en-US" dirty="0" smtClean="0">
              <a:solidFill>
                <a:srgbClr val="FF0000"/>
              </a:solidFill>
            </a:endParaRPr>
          </a:p>
          <a:p>
            <a:pPr lvl="1"/>
            <a:endParaRPr lang="en-US" dirty="0"/>
          </a:p>
        </p:txBody>
      </p:sp>
      <p:pic>
        <p:nvPicPr>
          <p:cNvPr id="4" name="Picture 3" descr="MOSES and the Burning Bush That Did Not Burn by Linda Sue ..."/>
          <p:cNvPicPr/>
          <p:nvPr/>
        </p:nvPicPr>
        <p:blipFill>
          <a:blip r:embed="rId2" cstate="print"/>
          <a:srcRect/>
          <a:stretch>
            <a:fillRect/>
          </a:stretch>
        </p:blipFill>
        <p:spPr bwMode="auto">
          <a:xfrm>
            <a:off x="6553200" y="3505200"/>
            <a:ext cx="1790700" cy="258755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What did God tell Moses He would do for the Israelites?</a:t>
            </a:r>
            <a:endParaRPr lang="en-US" dirty="0">
              <a:solidFill>
                <a:schemeClr val="tx2"/>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The </a:t>
            </a:r>
            <a:r>
              <a:rPr lang="en-US" cap="small" dirty="0" smtClean="0">
                <a:solidFill>
                  <a:srgbClr val="FFFF00"/>
                </a:solidFill>
              </a:rPr>
              <a:t>Lord</a:t>
            </a:r>
            <a:r>
              <a:rPr lang="en-US" dirty="0" smtClean="0">
                <a:solidFill>
                  <a:srgbClr val="FFFF00"/>
                </a:solidFill>
              </a:rPr>
              <a:t> God of the Hebrews has met with us; and now, please, let us go three days’ journey into the wilderness, that we may sacrifice to the </a:t>
            </a:r>
            <a:r>
              <a:rPr lang="en-US" cap="small" dirty="0" smtClean="0">
                <a:solidFill>
                  <a:srgbClr val="FFFF00"/>
                </a:solidFill>
              </a:rPr>
              <a:t>Lord</a:t>
            </a:r>
            <a:r>
              <a:rPr lang="en-US" dirty="0" smtClean="0">
                <a:solidFill>
                  <a:srgbClr val="FFFF00"/>
                </a:solidFill>
              </a:rPr>
              <a:t> our God.’ </a:t>
            </a:r>
            <a:r>
              <a:rPr lang="en-US" b="1" baseline="30000" dirty="0" smtClean="0">
                <a:solidFill>
                  <a:srgbClr val="FFFF00"/>
                </a:solidFill>
              </a:rPr>
              <a:t>19 </a:t>
            </a:r>
            <a:r>
              <a:rPr lang="en-US" dirty="0" smtClean="0">
                <a:solidFill>
                  <a:srgbClr val="FFFF00"/>
                </a:solidFill>
              </a:rPr>
              <a:t>But I am sure that the king of Egypt will not let you go, no, not even by a mighty hand. </a:t>
            </a:r>
            <a:r>
              <a:rPr lang="en-US" b="1" baseline="30000" dirty="0" smtClean="0">
                <a:solidFill>
                  <a:srgbClr val="FFFF00"/>
                </a:solidFill>
              </a:rPr>
              <a:t>20 </a:t>
            </a:r>
            <a:r>
              <a:rPr lang="en-US" dirty="0" smtClean="0">
                <a:solidFill>
                  <a:srgbClr val="FFFF00"/>
                </a:solidFill>
              </a:rPr>
              <a:t>So I will stretch out My hand and strike Egypt with all My wonders which I will do in its midst; and after that he will let you go. </a:t>
            </a:r>
            <a:r>
              <a:rPr lang="en-US" b="1" baseline="30000" dirty="0" smtClean="0">
                <a:solidFill>
                  <a:srgbClr val="FFFF00"/>
                </a:solidFill>
              </a:rPr>
              <a:t>21 </a:t>
            </a:r>
            <a:r>
              <a:rPr lang="en-US" dirty="0" smtClean="0">
                <a:solidFill>
                  <a:srgbClr val="FFFF00"/>
                </a:solidFill>
              </a:rPr>
              <a:t>And I will give this people favor in the sight of the Egyptians; and it shall be, when you go, that you shall not go empty-handed. </a:t>
            </a:r>
            <a:r>
              <a:rPr lang="en-US" b="1" baseline="30000" dirty="0" smtClean="0">
                <a:solidFill>
                  <a:srgbClr val="FFFF00"/>
                </a:solidFill>
              </a:rPr>
              <a:t>22 </a:t>
            </a:r>
            <a:r>
              <a:rPr lang="en-US" dirty="0" smtClean="0">
                <a:solidFill>
                  <a:srgbClr val="FFFF00"/>
                </a:solidFill>
              </a:rPr>
              <a:t>But every woman shall ask of her neighbor, namely, of her who dwells near her house, articles of silver, articles of gold, and clothing; and you shall put </a:t>
            </a:r>
            <a:r>
              <a:rPr lang="en-US" i="1" dirty="0" smtClean="0">
                <a:solidFill>
                  <a:srgbClr val="FFFF00"/>
                </a:solidFill>
              </a:rPr>
              <a:t>them</a:t>
            </a:r>
            <a:r>
              <a:rPr lang="en-US" dirty="0" smtClean="0">
                <a:solidFill>
                  <a:srgbClr val="FFFF00"/>
                </a:solidFill>
              </a:rPr>
              <a:t> on your sons and on your daughters. So you shall plunder the Egyptians.” </a:t>
            </a:r>
          </a:p>
          <a:p>
            <a:r>
              <a:rPr lang="en-US" dirty="0" smtClean="0">
                <a:solidFill>
                  <a:srgbClr val="FF0000"/>
                </a:solidFill>
              </a:rPr>
              <a:t>Exodus 3:18 - 22</a:t>
            </a:r>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Moses is now 80 years old</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Moses now returns to Egypt at the age of 80.</a:t>
            </a:r>
          </a:p>
          <a:p>
            <a:r>
              <a:rPr lang="en-US" dirty="0" smtClean="0">
                <a:solidFill>
                  <a:srgbClr val="FFFF00"/>
                </a:solidFill>
              </a:rPr>
              <a:t>What was happening in Egypt now?</a:t>
            </a:r>
          </a:p>
          <a:p>
            <a:pPr lvl="1"/>
            <a:r>
              <a:rPr lang="en-US" dirty="0" smtClean="0">
                <a:solidFill>
                  <a:srgbClr val="FFFF00"/>
                </a:solidFill>
              </a:rPr>
              <a:t>Children of Israel were slaves  .  </a:t>
            </a:r>
            <a:r>
              <a:rPr lang="en-US" dirty="0">
                <a:solidFill>
                  <a:srgbClr val="FFFF00"/>
                </a:solidFill>
              </a:rPr>
              <a:t>W</a:t>
            </a:r>
            <a:r>
              <a:rPr lang="en-US" dirty="0" smtClean="0">
                <a:solidFill>
                  <a:srgbClr val="FFFF00"/>
                </a:solidFill>
              </a:rPr>
              <a:t>hy?</a:t>
            </a:r>
          </a:p>
          <a:p>
            <a:r>
              <a:rPr lang="en-US" dirty="0" smtClean="0">
                <a:solidFill>
                  <a:srgbClr val="FFFF00"/>
                </a:solidFill>
              </a:rPr>
              <a:t>What did God do to free the Children of Israel from …. </a:t>
            </a:r>
            <a:r>
              <a:rPr lang="en-US" b="1" dirty="0" smtClean="0">
                <a:solidFill>
                  <a:srgbClr val="FFFF00"/>
                </a:solidFill>
              </a:rPr>
              <a:t>? </a:t>
            </a:r>
            <a:r>
              <a:rPr lang="en-US" sz="2400" b="1" dirty="0" smtClean="0">
                <a:solidFill>
                  <a:srgbClr val="FF0000"/>
                </a:solidFill>
              </a:rPr>
              <a:t>(Exodus: 2:23 -25; 4: 1- 17; 12:30 - 42)</a:t>
            </a:r>
          </a:p>
          <a:p>
            <a:pPr lvl="1"/>
            <a:r>
              <a:rPr lang="en-US" dirty="0" smtClean="0">
                <a:solidFill>
                  <a:srgbClr val="FFFF00"/>
                </a:solidFill>
              </a:rPr>
              <a:t>How many plagues were there? Can you name them? </a:t>
            </a:r>
            <a:r>
              <a:rPr lang="en-US" sz="2400" b="1" dirty="0" smtClean="0">
                <a:solidFill>
                  <a:srgbClr val="FF0000"/>
                </a:solidFill>
              </a:rPr>
              <a:t>If you need some help… </a:t>
            </a:r>
          </a:p>
          <a:p>
            <a:pPr lvl="1">
              <a:buNone/>
            </a:pPr>
            <a:r>
              <a:rPr lang="en-US" sz="1600" dirty="0" smtClean="0">
                <a:hlinkClick r:id="rId2"/>
              </a:rPr>
              <a:t>If you need some help :  https://www.youtube.com/watch?v=LClIy1B8p2M&amp;list=PLYZyz-oG1nTD6ycFu06a8onclawPj7b0e&amp;index=2</a:t>
            </a:r>
            <a:endParaRPr lang="en-US" sz="1600" dirty="0" smtClean="0"/>
          </a:p>
          <a:p>
            <a:pPr lvl="1"/>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1792</Words>
  <Application>Microsoft Office PowerPoint</Application>
  <PresentationFormat>On-screen Show (4:3)</PresentationFormat>
  <Paragraphs>137</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Today’s Lesson - Moses Leaves Egypt  Let’s Review what you  learned in lesson 2</vt:lpstr>
      <vt:lpstr>Tell me More about Moses …</vt:lpstr>
      <vt:lpstr>More Review Questions</vt:lpstr>
      <vt:lpstr>Lesson 3 Memory Verse </vt:lpstr>
      <vt:lpstr>Today’s lesson – Leaving Egypt…</vt:lpstr>
      <vt:lpstr>Slide 6</vt:lpstr>
      <vt:lpstr>Does Moses want to do what  God asks him to do?</vt:lpstr>
      <vt:lpstr>What did God tell Moses He would do for the Israelites?</vt:lpstr>
      <vt:lpstr>Moses is now 80 years old</vt:lpstr>
      <vt:lpstr>What happened next?</vt:lpstr>
      <vt:lpstr>Celebrating the Passover</vt:lpstr>
      <vt:lpstr>Leaving Goshen….</vt:lpstr>
      <vt:lpstr>Slide 13</vt:lpstr>
      <vt:lpstr>Slide 14</vt:lpstr>
      <vt:lpstr>Miracles that happened as they leave Goshen?</vt:lpstr>
      <vt:lpstr>Slide 16</vt:lpstr>
      <vt:lpstr>Slide 17</vt:lpstr>
      <vt:lpstr>Examine the next map and answer the following questions.</vt:lpstr>
      <vt:lpstr>Slide 19</vt:lpstr>
      <vt:lpstr>Slide 20</vt:lpstr>
      <vt:lpstr>Slide 21</vt:lpstr>
      <vt:lpstr>Slide 22</vt:lpstr>
      <vt:lpstr>Lesson 3 Memory Verse </vt:lpstr>
      <vt:lpstr>Slide 24</vt:lpstr>
      <vt:lpstr>Slide 25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91</cp:revision>
  <dcterms:created xsi:type="dcterms:W3CDTF">2019-08-08T15:54:52Z</dcterms:created>
  <dcterms:modified xsi:type="dcterms:W3CDTF">2019-11-22T12:53:44Z</dcterms:modified>
</cp:coreProperties>
</file>