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96" r:id="rId2"/>
    <p:sldId id="256" r:id="rId3"/>
    <p:sldId id="257" r:id="rId4"/>
    <p:sldId id="258" r:id="rId5"/>
    <p:sldId id="259" r:id="rId6"/>
    <p:sldId id="260" r:id="rId7"/>
    <p:sldId id="261" r:id="rId8"/>
    <p:sldId id="309" r:id="rId9"/>
    <p:sldId id="311" r:id="rId10"/>
    <p:sldId id="313" r:id="rId11"/>
    <p:sldId id="318" r:id="rId12"/>
    <p:sldId id="314" r:id="rId13"/>
    <p:sldId id="302" r:id="rId14"/>
    <p:sldId id="319" r:id="rId15"/>
    <p:sldId id="310" r:id="rId16"/>
    <p:sldId id="304" r:id="rId17"/>
    <p:sldId id="307" r:id="rId18"/>
    <p:sldId id="305" r:id="rId19"/>
    <p:sldId id="306" r:id="rId20"/>
    <p:sldId id="308" r:id="rId21"/>
    <p:sldId id="312" r:id="rId22"/>
    <p:sldId id="322" r:id="rId23"/>
    <p:sldId id="303" r:id="rId24"/>
    <p:sldId id="316" r:id="rId25"/>
    <p:sldId id="326" r:id="rId26"/>
    <p:sldId id="334" r:id="rId27"/>
    <p:sldId id="333" r:id="rId28"/>
    <p:sldId id="268" r:id="rId29"/>
    <p:sldId id="269" r:id="rId30"/>
    <p:sldId id="270" r:id="rId31"/>
    <p:sldId id="274" r:id="rId32"/>
    <p:sldId id="323" r:id="rId33"/>
    <p:sldId id="267" r:id="rId34"/>
    <p:sldId id="264" r:id="rId35"/>
    <p:sldId id="327" r:id="rId36"/>
    <p:sldId id="324" r:id="rId37"/>
    <p:sldId id="298" r:id="rId38"/>
    <p:sldId id="275" r:id="rId39"/>
    <p:sldId id="300" r:id="rId40"/>
    <p:sldId id="325" r:id="rId41"/>
    <p:sldId id="301" r:id="rId42"/>
    <p:sldId id="276" r:id="rId43"/>
    <p:sldId id="328" r:id="rId44"/>
    <p:sldId id="330" r:id="rId45"/>
    <p:sldId id="329" r:id="rId46"/>
    <p:sldId id="277" r:id="rId47"/>
    <p:sldId id="278" r:id="rId48"/>
    <p:sldId id="279" r:id="rId49"/>
    <p:sldId id="280" r:id="rId50"/>
    <p:sldId id="281" r:id="rId51"/>
    <p:sldId id="282" r:id="rId52"/>
    <p:sldId id="283" r:id="rId53"/>
    <p:sldId id="284" r:id="rId54"/>
    <p:sldId id="285" r:id="rId55"/>
    <p:sldId id="286" r:id="rId56"/>
    <p:sldId id="287" r:id="rId57"/>
    <p:sldId id="288" r:id="rId58"/>
    <p:sldId id="289" r:id="rId59"/>
    <p:sldId id="290" r:id="rId60"/>
    <p:sldId id="291" r:id="rId61"/>
    <p:sldId id="292" r:id="rId62"/>
    <p:sldId id="293" r:id="rId63"/>
    <p:sldId id="294" r:id="rId64"/>
    <p:sldId id="295" r:id="rId65"/>
    <p:sldId id="332" r:id="rId66"/>
    <p:sldId id="331" r:id="rId6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1219" autoAdjust="0"/>
  </p:normalViewPr>
  <p:slideViewPr>
    <p:cSldViewPr>
      <p:cViewPr varScale="1">
        <p:scale>
          <a:sx n="62" d="100"/>
          <a:sy n="62" d="100"/>
        </p:scale>
        <p:origin x="-1500" y="-90"/>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CC4306B6-B99C-416C-92DC-6276DADDFF00}" type="datetimeFigureOut">
              <a:rPr lang="en-US" smtClean="0"/>
              <a:pPr/>
              <a:t>11/22/2019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AB71BA50-64C8-4A26-A5E3-09ED94566DC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Is God</a:t>
            </a:r>
            <a:r>
              <a:rPr lang="en-US" baseline="0" dirty="0" smtClean="0"/>
              <a:t> calling us to do certain things? </a:t>
            </a:r>
            <a:r>
              <a:rPr lang="en-US" dirty="0" smtClean="0"/>
              <a:t>If we are in tune with the Holy Spirit/God;</a:t>
            </a:r>
            <a:r>
              <a:rPr lang="en-US" baseline="0" dirty="0" smtClean="0"/>
              <a:t> he will instruct or direct us. He </a:t>
            </a:r>
            <a:r>
              <a:rPr lang="en-US" dirty="0" smtClean="0"/>
              <a:t>gives us instructions in many</a:t>
            </a:r>
            <a:r>
              <a:rPr lang="en-US" baseline="0" dirty="0" smtClean="0"/>
              <a:t> different ways; maybe not like Balaam, but in ways that we will understand. . </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Balaam is</a:t>
            </a:r>
            <a:r>
              <a:rPr lang="en-US" baseline="0" dirty="0" smtClean="0"/>
              <a:t> very honest with Balak, but Balak still wants to manipulate Balaam and convince him to do what Balak wants. Balak feels he can buy Balaam with material goods.</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word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 has several lessons to teach the reader: it is better to bless than to curse people, especially God’s chosen people. </a:t>
            </a:r>
            <a:r>
              <a:rPr lang="en-US" baseline="0" dirty="0" smtClean="0"/>
              <a:t>Do not let others manipulate you when God has given you instructions to do the right thing to do. When Balak sees the vast multitudes of Israelites, he feels threatened that they will conquer him and his people. He has probably heard about the might and power of the God of Israel and the miraculous crossing of the Red Sea. Balak is very afraid that the Israelites will destroy them and does everything to have Balaam curse who God has blessed and taken care of. Verse 9 tells us that they are a people dwelling </a:t>
            </a:r>
            <a:r>
              <a:rPr lang="en-US" baseline="0" dirty="0" err="1" smtClean="0"/>
              <a:t>alond</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Bible says we are to bless Israel,</a:t>
            </a:r>
            <a:r>
              <a:rPr lang="en-US" baseline="0" dirty="0" smtClean="0"/>
              <a:t> not curse Israel.</a:t>
            </a:r>
          </a:p>
          <a:p>
            <a:r>
              <a:rPr lang="en-US" dirty="0" smtClean="0"/>
              <a:t>Following</a:t>
            </a:r>
            <a:r>
              <a:rPr lang="en-US" baseline="0" dirty="0" smtClean="0"/>
              <a:t> the word of the Lord and doing what is right in God’s sight is much more important than material gain or what others want us to do for their gain.</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24</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baseline="0" dirty="0" smtClean="0">
                <a:solidFill>
                  <a:schemeClr val="tx1"/>
                </a:solidFill>
                <a:latin typeface="+mn-lt"/>
                <a:ea typeface="+mn-ea"/>
                <a:cs typeface="+mn-cs"/>
              </a:rPr>
              <a:t>Joshua had reminded them that they were not to take certain things.</a:t>
            </a:r>
          </a:p>
          <a:p>
            <a:r>
              <a:rPr lang="en-US" sz="1200" b="1" i="0" kern="1200" baseline="0" dirty="0" smtClean="0">
                <a:solidFill>
                  <a:schemeClr val="tx1"/>
                </a:solidFill>
                <a:latin typeface="+mn-lt"/>
                <a:ea typeface="+mn-ea"/>
                <a:cs typeface="+mn-cs"/>
              </a:rPr>
              <a:t>After the defeat of Ai; what did Joshua do?</a:t>
            </a:r>
          </a:p>
          <a:p>
            <a:r>
              <a:rPr lang="en-US" sz="1200" b="1" i="0" kern="1200" baseline="0" dirty="0" smtClean="0">
                <a:solidFill>
                  <a:schemeClr val="tx1"/>
                </a:solidFill>
                <a:latin typeface="+mn-lt"/>
                <a:ea typeface="+mn-ea"/>
                <a:cs typeface="+mn-cs"/>
              </a:rPr>
              <a:t>Joshua 8: 34, 35 </a:t>
            </a:r>
            <a:r>
              <a:rPr lang="en-US" sz="1200" b="1" i="0" kern="1200" baseline="30000" dirty="0" smtClean="0">
                <a:solidFill>
                  <a:schemeClr val="tx1"/>
                </a:solidFill>
                <a:latin typeface="+mn-lt"/>
                <a:ea typeface="+mn-ea"/>
                <a:cs typeface="+mn-cs"/>
              </a:rPr>
              <a:t>34 </a:t>
            </a:r>
            <a:r>
              <a:rPr lang="en-US" sz="1200" b="0" i="0" kern="1200" dirty="0" smtClean="0">
                <a:solidFill>
                  <a:schemeClr val="tx1"/>
                </a:solidFill>
                <a:latin typeface="+mn-lt"/>
                <a:ea typeface="+mn-ea"/>
                <a:cs typeface="+mn-cs"/>
              </a:rPr>
              <a:t>And afterward he read all the words of the law, the blessings and the </a:t>
            </a:r>
            <a:r>
              <a:rPr lang="en-US" sz="1200" b="0" i="0" kern="1200" dirty="0" err="1" smtClean="0">
                <a:solidFill>
                  <a:schemeClr val="tx1"/>
                </a:solidFill>
                <a:latin typeface="+mn-lt"/>
                <a:ea typeface="+mn-ea"/>
                <a:cs typeface="+mn-cs"/>
              </a:rPr>
              <a:t>cursings</a:t>
            </a:r>
            <a:r>
              <a:rPr lang="en-US" sz="1200" b="0" i="0" kern="1200" dirty="0" smtClean="0">
                <a:solidFill>
                  <a:schemeClr val="tx1"/>
                </a:solidFill>
                <a:latin typeface="+mn-lt"/>
                <a:ea typeface="+mn-ea"/>
                <a:cs typeface="+mn-cs"/>
              </a:rPr>
              <a:t>, according to all that is written in the Book of the Law. </a:t>
            </a:r>
            <a:r>
              <a:rPr lang="en-US" sz="1200" b="1" i="0" kern="1200" baseline="30000" dirty="0" smtClean="0">
                <a:solidFill>
                  <a:schemeClr val="tx1"/>
                </a:solidFill>
                <a:latin typeface="+mn-lt"/>
                <a:ea typeface="+mn-ea"/>
                <a:cs typeface="+mn-cs"/>
              </a:rPr>
              <a:t>35 </a:t>
            </a:r>
            <a:r>
              <a:rPr lang="en-US" sz="1200" b="0" i="0" kern="1200" dirty="0" smtClean="0">
                <a:solidFill>
                  <a:schemeClr val="tx1"/>
                </a:solidFill>
                <a:latin typeface="+mn-lt"/>
                <a:ea typeface="+mn-ea"/>
                <a:cs typeface="+mn-cs"/>
              </a:rPr>
              <a:t>There was not a word of all that Moses had commanded which Joshua did not read before all the assembly of Israel, with the women, the little ones, and the strangers who were living among them.</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12</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not need to follow the orders of others when they are being forceful or deceptive, or go against what</a:t>
            </a:r>
            <a:r>
              <a:rPr lang="en-US" baseline="0" dirty="0" smtClean="0"/>
              <a:t> you know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Students</a:t>
            </a:r>
            <a:r>
              <a:rPr lang="en-US" baseline="0" dirty="0" smtClean="0"/>
              <a:t> can act out this story as a mime as a narrator reads from Scripture. The actors needed are: Balaam, Balak, the donkey, the angel of God. </a:t>
            </a:r>
            <a:r>
              <a:rPr lang="en-US" dirty="0" smtClean="0"/>
              <a:t>In</a:t>
            </a:r>
            <a:r>
              <a:rPr lang="en-US" baseline="0" dirty="0" smtClean="0"/>
              <a:t> this story </a:t>
            </a:r>
            <a:r>
              <a:rPr lang="en-US" dirty="0" smtClean="0"/>
              <a:t>God has several lessons to teach the reader: do not let others convince you that something is right, when they have </a:t>
            </a:r>
            <a:r>
              <a:rPr lang="en-US" baseline="0" dirty="0" smtClean="0"/>
              <a:t>other motives for their own motives for gain in mind. Do not let others manipulate you when God has given you insights into what is the right thing to do.</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 used a painful physical lesson to communicate with Balaam to follow his instructions. </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God has the power to open our eyes to understand what</a:t>
            </a:r>
            <a:r>
              <a:rPr lang="en-US" baseline="0" dirty="0" smtClean="0"/>
              <a:t> is happening in real life situations. This event can become a powerful life-time lesson. Have you had any experiences where your eyes have been opened and you have learned a lesson that you will never forget? Or has turned you to understanding God better and the plan he has for your life?</a:t>
            </a:r>
            <a:endParaRPr lang="en-US" dirty="0"/>
          </a:p>
        </p:txBody>
      </p:sp>
      <p:sp>
        <p:nvSpPr>
          <p:cNvPr id="4" name="Slide Number Placeholder 3"/>
          <p:cNvSpPr>
            <a:spLocks noGrp="1"/>
          </p:cNvSpPr>
          <p:nvPr>
            <p:ph type="sldNum" sz="quarter" idx="10"/>
          </p:nvPr>
        </p:nvSpPr>
        <p:spPr/>
        <p:txBody>
          <a:bodyPr/>
          <a:lstStyle/>
          <a:p>
            <a:fld id="{AB71BA50-64C8-4A26-A5E3-09ED94566DC7}"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2800" b="1" i="0">
                <a:solidFill>
                  <a:srgbClr val="FFFF00"/>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1F487C"/>
          </a:solidFill>
        </p:spPr>
        <p:txBody>
          <a:bodyPr wrap="square" lIns="0" tIns="0" rIns="0" bIns="0" rtlCol="0"/>
          <a:lstStyle/>
          <a:p>
            <a:endParaRPr/>
          </a:p>
        </p:txBody>
      </p:sp>
      <p:sp>
        <p:nvSpPr>
          <p:cNvPr id="2" name="Holder 2"/>
          <p:cNvSpPr>
            <a:spLocks noGrp="1"/>
          </p:cNvSpPr>
          <p:nvPr>
            <p:ph type="title"/>
          </p:nvPr>
        </p:nvSpPr>
        <p:spPr>
          <a:xfrm>
            <a:off x="841057" y="703516"/>
            <a:ext cx="3990340" cy="574675"/>
          </a:xfrm>
          <a:prstGeom prst="rect">
            <a:avLst/>
          </a:prstGeom>
        </p:spPr>
        <p:txBody>
          <a:bodyPr wrap="square" lIns="0" tIns="0" rIns="0" bIns="0">
            <a:spAutoFit/>
          </a:bodyPr>
          <a:lstStyle>
            <a:lvl1pPr>
              <a:defRPr sz="3600" b="1" i="0">
                <a:solidFill>
                  <a:schemeClr val="bg1"/>
                </a:solidFill>
                <a:latin typeface="Times New Roman"/>
                <a:cs typeface="Times New Roman"/>
              </a:defRPr>
            </a:lvl1pPr>
          </a:lstStyle>
          <a:p>
            <a:endParaRPr/>
          </a:p>
        </p:txBody>
      </p:sp>
      <p:sp>
        <p:nvSpPr>
          <p:cNvPr id="3" name="Holder 3"/>
          <p:cNvSpPr>
            <a:spLocks noGrp="1"/>
          </p:cNvSpPr>
          <p:nvPr>
            <p:ph type="body" idx="1"/>
          </p:nvPr>
        </p:nvSpPr>
        <p:spPr>
          <a:xfrm>
            <a:off x="993457" y="1208882"/>
            <a:ext cx="7020559" cy="4645660"/>
          </a:xfrm>
          <a:prstGeom prst="rect">
            <a:avLst/>
          </a:prstGeom>
        </p:spPr>
        <p:txBody>
          <a:bodyPr wrap="square" lIns="0" tIns="0" rIns="0" bIns="0">
            <a:spAutoFit/>
          </a:bodyPr>
          <a:lstStyle>
            <a:lvl1pPr>
              <a:defRPr sz="2800" b="1" i="0">
                <a:solidFill>
                  <a:srgbClr val="FFFF00"/>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11/22/2019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hyperlink" Target="https://www.biblegateway.com/passage/?search=Deuteronomy+34&amp;version=NLT"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filesfromtoni.blogspot.ca/2009/01/how-much-land-did-god-give-israel-in.html" TargetMode="External"/><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hyperlink" Target="http://www.google.ca/search?q=land+God+promised+to+Israel&amp;amp;tbm=isch&amp;amp;imgil=HfndXl79GsSFnM:;VEDrHmfrN3_uyM%25" TargetMode="External"/><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hyperlink" Target="https://www.biblegateway.com/passage/?search=Deuteronomy+34&amp;version=NLT" TargetMode="Externa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98194" y="1984755"/>
            <a:ext cx="5788406" cy="3336811"/>
          </a:xfrm>
          <a:prstGeom prst="rect">
            <a:avLst/>
          </a:prstGeom>
        </p:spPr>
        <p:txBody>
          <a:bodyPr vert="horz" wrap="square" lIns="0" tIns="12700" rIns="0" bIns="0" rtlCol="0">
            <a:spAutoFit/>
          </a:bodyPr>
          <a:lstStyle/>
          <a:p>
            <a:pPr marL="528320" indent="-515620">
              <a:lnSpc>
                <a:spcPct val="100000"/>
              </a:lnSpc>
              <a:spcBef>
                <a:spcPts val="100"/>
              </a:spcBef>
              <a:buAutoNum type="arabicPeriod"/>
              <a:tabLst>
                <a:tab pos="528320" algn="l"/>
                <a:tab pos="528955" algn="l"/>
              </a:tabLst>
            </a:pPr>
            <a:r>
              <a:rPr sz="2800" spc="-5" dirty="0">
                <a:solidFill>
                  <a:srgbClr val="FFFF00"/>
                </a:solidFill>
                <a:latin typeface="Calibri"/>
                <a:cs typeface="Calibri"/>
              </a:rPr>
              <a:t>Opening</a:t>
            </a:r>
            <a:r>
              <a:rPr sz="2800" spc="-45" dirty="0">
                <a:solidFill>
                  <a:srgbClr val="FFFF00"/>
                </a:solidFill>
                <a:latin typeface="Calibri"/>
                <a:cs typeface="Calibri"/>
              </a:rPr>
              <a:t> </a:t>
            </a:r>
            <a:r>
              <a:rPr sz="2800" spc="-35" dirty="0">
                <a:solidFill>
                  <a:srgbClr val="FFFF00"/>
                </a:solidFill>
                <a:latin typeface="Calibri"/>
                <a:cs typeface="Calibri"/>
              </a:rPr>
              <a:t>Prayer</a:t>
            </a:r>
            <a:endParaRPr sz="2800" dirty="0">
              <a:solidFill>
                <a:srgbClr val="FFFF00"/>
              </a:solidFill>
              <a:latin typeface="Calibri"/>
              <a:cs typeface="Calibri"/>
            </a:endParaRPr>
          </a:p>
          <a:p>
            <a:pPr>
              <a:lnSpc>
                <a:spcPct val="100000"/>
              </a:lnSpc>
              <a:spcBef>
                <a:spcPts val="5"/>
              </a:spcBef>
              <a:buClr>
                <a:srgbClr val="FFFFFF"/>
              </a:buClr>
              <a:buFont typeface="Calibri"/>
              <a:buAutoNum type="arabicPeriod"/>
            </a:pPr>
            <a:endParaRPr sz="1600" dirty="0">
              <a:solidFill>
                <a:srgbClr val="FFFF00"/>
              </a:solidFill>
              <a:latin typeface="Times New Roman"/>
              <a:cs typeface="Times New Roman"/>
            </a:endParaRPr>
          </a:p>
          <a:p>
            <a:pPr marL="528320" indent="-515620">
              <a:lnSpc>
                <a:spcPct val="100000"/>
              </a:lnSpc>
              <a:spcBef>
                <a:spcPts val="5"/>
              </a:spcBef>
              <a:buAutoNum type="arabicPeriod"/>
              <a:tabLst>
                <a:tab pos="528320" algn="l"/>
                <a:tab pos="528955" algn="l"/>
              </a:tabLst>
            </a:pPr>
            <a:r>
              <a:rPr sz="2800" spc="-5" dirty="0">
                <a:solidFill>
                  <a:srgbClr val="FFFF00"/>
                </a:solidFill>
                <a:latin typeface="Calibri"/>
                <a:cs typeface="Calibri"/>
              </a:rPr>
              <a:t>Sing:</a:t>
            </a:r>
            <a:endParaRPr sz="2800" dirty="0">
              <a:solidFill>
                <a:srgbClr val="FFFF00"/>
              </a:solidFill>
              <a:latin typeface="Calibri"/>
              <a:cs typeface="Calibri"/>
            </a:endParaRPr>
          </a:p>
          <a:p>
            <a:pPr marL="734060" lvl="1" indent="-264160">
              <a:lnSpc>
                <a:spcPct val="100000"/>
              </a:lnSpc>
              <a:buFont typeface="Arial"/>
              <a:buChar char="•"/>
              <a:tabLst>
                <a:tab pos="734695" algn="l"/>
              </a:tabLst>
            </a:pPr>
            <a:r>
              <a:rPr sz="2800" spc="-25" dirty="0">
                <a:solidFill>
                  <a:srgbClr val="FFFF00"/>
                </a:solidFill>
                <a:latin typeface="Calibri"/>
                <a:cs typeface="Calibri"/>
              </a:rPr>
              <a:t>Father</a:t>
            </a:r>
            <a:r>
              <a:rPr sz="2800" spc="-85" dirty="0">
                <a:solidFill>
                  <a:srgbClr val="FFFF00"/>
                </a:solidFill>
                <a:latin typeface="Calibri"/>
                <a:cs typeface="Calibri"/>
              </a:rPr>
              <a:t> </a:t>
            </a:r>
            <a:r>
              <a:rPr sz="2800" spc="-15" dirty="0" smtClean="0">
                <a:solidFill>
                  <a:srgbClr val="FFFF00"/>
                </a:solidFill>
                <a:latin typeface="Calibri"/>
                <a:cs typeface="Calibri"/>
              </a:rPr>
              <a:t>Abraham</a:t>
            </a:r>
            <a:r>
              <a:rPr lang="en-US" sz="2800" spc="-15" dirty="0" smtClean="0">
                <a:solidFill>
                  <a:srgbClr val="FFFF00"/>
                </a:solidFill>
                <a:latin typeface="Calibri"/>
                <a:cs typeface="Calibri"/>
              </a:rPr>
              <a:t> or another song</a:t>
            </a:r>
            <a:endParaRPr sz="2800" dirty="0">
              <a:solidFill>
                <a:srgbClr val="FFFF00"/>
              </a:solidFill>
              <a:latin typeface="Calibri"/>
              <a:cs typeface="Calibri"/>
            </a:endParaRPr>
          </a:p>
          <a:p>
            <a:pPr lvl="1">
              <a:lnSpc>
                <a:spcPct val="100000"/>
              </a:lnSpc>
              <a:spcBef>
                <a:spcPts val="10"/>
              </a:spcBef>
              <a:buClr>
                <a:srgbClr val="FFFFFF"/>
              </a:buClr>
              <a:buFont typeface="Arial"/>
              <a:buChar char="•"/>
            </a:pPr>
            <a:endParaRPr sz="1600" dirty="0">
              <a:solidFill>
                <a:srgbClr val="FFFF00"/>
              </a:solidFill>
              <a:latin typeface="Times New Roman"/>
              <a:cs typeface="Times New Roman"/>
            </a:endParaRPr>
          </a:p>
          <a:p>
            <a:pPr marL="464184" indent="-451484">
              <a:lnSpc>
                <a:spcPct val="100000"/>
              </a:lnSpc>
              <a:buAutoNum type="arabicPeriod"/>
              <a:tabLst>
                <a:tab pos="464820" algn="l"/>
              </a:tabLst>
            </a:pPr>
            <a:r>
              <a:rPr sz="2800" spc="5" dirty="0">
                <a:solidFill>
                  <a:srgbClr val="FFFF00"/>
                </a:solidFill>
                <a:latin typeface="Calibri"/>
                <a:cs typeface="Calibri"/>
              </a:rPr>
              <a:t>Memory</a:t>
            </a:r>
            <a:r>
              <a:rPr sz="2800" spc="-65" dirty="0">
                <a:solidFill>
                  <a:srgbClr val="FFFF00"/>
                </a:solidFill>
                <a:latin typeface="Calibri"/>
                <a:cs typeface="Calibri"/>
              </a:rPr>
              <a:t> </a:t>
            </a:r>
            <a:r>
              <a:rPr sz="2800" spc="-45" dirty="0" smtClean="0">
                <a:solidFill>
                  <a:srgbClr val="FFFF00"/>
                </a:solidFill>
                <a:latin typeface="Calibri"/>
                <a:cs typeface="Calibri"/>
              </a:rPr>
              <a:t>Verses</a:t>
            </a:r>
            <a:endParaRPr lang="en-US" sz="2800" spc="-45" dirty="0" smtClean="0">
              <a:solidFill>
                <a:srgbClr val="FFFF00"/>
              </a:solidFill>
              <a:latin typeface="Calibri"/>
              <a:cs typeface="Calibri"/>
            </a:endParaRPr>
          </a:p>
          <a:p>
            <a:pPr marL="464184" indent="-451484">
              <a:lnSpc>
                <a:spcPct val="100000"/>
              </a:lnSpc>
              <a:buAutoNum type="arabicPeriod"/>
              <a:tabLst>
                <a:tab pos="464820" algn="l"/>
              </a:tabLst>
            </a:pPr>
            <a:endParaRPr lang="en-US" sz="1600" spc="-45" dirty="0" smtClean="0">
              <a:solidFill>
                <a:srgbClr val="FFFF00"/>
              </a:solidFill>
              <a:latin typeface="Calibri"/>
              <a:cs typeface="Calibri"/>
            </a:endParaRPr>
          </a:p>
          <a:p>
            <a:pPr marL="464184" indent="-451484">
              <a:lnSpc>
                <a:spcPct val="100000"/>
              </a:lnSpc>
              <a:buAutoNum type="arabicPeriod"/>
              <a:tabLst>
                <a:tab pos="464820" algn="l"/>
              </a:tabLst>
            </a:pPr>
            <a:r>
              <a:rPr lang="en-US" sz="2800" spc="-45" dirty="0" smtClean="0">
                <a:solidFill>
                  <a:srgbClr val="FFFF00"/>
                </a:solidFill>
                <a:latin typeface="Calibri"/>
                <a:cs typeface="Calibri"/>
              </a:rPr>
              <a:t>Review where we did we travel  during the last lesson?</a:t>
            </a:r>
            <a:endParaRPr sz="2800" dirty="0">
              <a:solidFill>
                <a:srgbClr val="FFFF00"/>
              </a:solidFill>
              <a:latin typeface="Calibri"/>
              <a:cs typeface="Calibri"/>
            </a:endParaRPr>
          </a:p>
        </p:txBody>
      </p:sp>
      <p:sp>
        <p:nvSpPr>
          <p:cNvPr id="10" name="object 10"/>
          <p:cNvSpPr txBox="1"/>
          <p:nvPr/>
        </p:nvSpPr>
        <p:spPr>
          <a:xfrm>
            <a:off x="6094984" y="1313815"/>
            <a:ext cx="8318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FFFFFF"/>
                </a:solidFill>
                <a:latin typeface="Calibri"/>
                <a:cs typeface="Calibri"/>
              </a:rPr>
              <a:t>.</a:t>
            </a:r>
            <a:endParaRPr sz="1800">
              <a:latin typeface="Calibri"/>
              <a:cs typeface="Calibri"/>
            </a:endParaRPr>
          </a:p>
        </p:txBody>
      </p:sp>
      <p:sp>
        <p:nvSpPr>
          <p:cNvPr id="11" name="object 3"/>
          <p:cNvSpPr txBox="1"/>
          <p:nvPr/>
        </p:nvSpPr>
        <p:spPr>
          <a:xfrm>
            <a:off x="6781800" y="5486400"/>
            <a:ext cx="1676400" cy="289823"/>
          </a:xfrm>
          <a:prstGeom prst="rect">
            <a:avLst/>
          </a:prstGeom>
        </p:spPr>
        <p:txBody>
          <a:bodyPr vert="horz" wrap="square" lIns="0" tIns="12700" rIns="0" bIns="0" rtlCol="0">
            <a:spAutoFit/>
          </a:bodyPr>
          <a:lstStyle/>
          <a:p>
            <a:pPr marL="12700">
              <a:lnSpc>
                <a:spcPct val="100000"/>
              </a:lnSpc>
              <a:spcBef>
                <a:spcPts val="100"/>
              </a:spcBef>
            </a:pPr>
            <a:r>
              <a:rPr sz="1800" b="1" spc="-5" dirty="0">
                <a:solidFill>
                  <a:srgbClr val="FFFFFF"/>
                </a:solidFill>
                <a:latin typeface="Calibri"/>
                <a:cs typeface="Calibri"/>
              </a:rPr>
              <a:t>Lesson</a:t>
            </a:r>
            <a:r>
              <a:rPr sz="1800" b="1" spc="-55" dirty="0">
                <a:solidFill>
                  <a:srgbClr val="FFFFFF"/>
                </a:solidFill>
                <a:latin typeface="Calibri"/>
                <a:cs typeface="Calibri"/>
              </a:rPr>
              <a:t> </a:t>
            </a:r>
            <a:r>
              <a:rPr sz="1800" b="1" spc="5" dirty="0" smtClean="0">
                <a:solidFill>
                  <a:srgbClr val="FFFFFF"/>
                </a:solidFill>
                <a:latin typeface="Calibri"/>
                <a:cs typeface="Calibri"/>
              </a:rPr>
              <a:t>#</a:t>
            </a:r>
            <a:r>
              <a:rPr lang="en-US" sz="1800" b="1" spc="5" dirty="0" smtClean="0">
                <a:solidFill>
                  <a:srgbClr val="FFFFFF"/>
                </a:solidFill>
                <a:latin typeface="Calibri"/>
                <a:cs typeface="Calibri"/>
              </a:rPr>
              <a:t>11</a:t>
            </a:r>
            <a:endParaRPr sz="1800" b="1" dirty="0">
              <a:latin typeface="Calibri"/>
              <a:cs typeface="Calibri"/>
            </a:endParaRPr>
          </a:p>
        </p:txBody>
      </p:sp>
      <p:sp>
        <p:nvSpPr>
          <p:cNvPr id="12" name="TextBox 11"/>
          <p:cNvSpPr txBox="1"/>
          <p:nvPr/>
        </p:nvSpPr>
        <p:spPr>
          <a:xfrm>
            <a:off x="990600" y="457200"/>
            <a:ext cx="7086600" cy="1569660"/>
          </a:xfrm>
          <a:prstGeom prst="rect">
            <a:avLst/>
          </a:prstGeom>
          <a:noFill/>
        </p:spPr>
        <p:txBody>
          <a:bodyPr wrap="square" rtlCol="0">
            <a:spAutoFit/>
          </a:bodyPr>
          <a:lstStyle/>
          <a:p>
            <a:pPr algn="ctr"/>
            <a:r>
              <a:rPr lang="en-US" sz="32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Lesson 11</a:t>
            </a:r>
          </a:p>
          <a:p>
            <a:pPr algn="ctr"/>
            <a:r>
              <a:rPr lang="en-US" sz="3200" b="1" dirty="0" smtClean="0">
                <a:solidFill>
                  <a:schemeClr val="bg1"/>
                </a:solidFill>
              </a:rPr>
              <a:t>Crossing </a:t>
            </a:r>
            <a:r>
              <a:rPr lang="en-US" sz="3200" b="1" dirty="0" smtClean="0">
                <a:solidFill>
                  <a:schemeClr val="bg1"/>
                </a:solidFill>
              </a:rPr>
              <a:t>the Jordan, settling in </a:t>
            </a:r>
            <a:r>
              <a:rPr lang="en-US" sz="3200" b="1" dirty="0" err="1" smtClean="0">
                <a:solidFill>
                  <a:schemeClr val="bg1"/>
                </a:solidFill>
              </a:rPr>
              <a:t>Gilgal</a:t>
            </a:r>
            <a:r>
              <a:rPr lang="en-US" sz="3200" b="1" dirty="0" smtClean="0">
                <a:solidFill>
                  <a:schemeClr val="bg1"/>
                </a:solidFill>
              </a:rPr>
              <a:t>, celebrating  Passover</a:t>
            </a:r>
            <a:endParaRPr lang="en-US" sz="3200" b="1" dirty="0">
              <a:solidFill>
                <a:schemeClr val="bg1"/>
              </a:solidFill>
            </a:endParaRPr>
          </a:p>
        </p:txBody>
      </p:sp>
      <p:sp>
        <p:nvSpPr>
          <p:cNvPr id="6" name="TextBox 5"/>
          <p:cNvSpPr txBox="1"/>
          <p:nvPr/>
        </p:nvSpPr>
        <p:spPr>
          <a:xfrm>
            <a:off x="914400" y="5867400"/>
            <a:ext cx="4648200" cy="646331"/>
          </a:xfrm>
          <a:prstGeom prst="rect">
            <a:avLst/>
          </a:prstGeom>
          <a:noFill/>
        </p:spPr>
        <p:txBody>
          <a:bodyPr wrap="square" rtlCol="0">
            <a:spAutoFit/>
          </a:bodyPr>
          <a:lstStyle/>
          <a:p>
            <a:r>
              <a:rPr lang="en-US" smtClean="0">
                <a:solidFill>
                  <a:schemeClr val="bg1"/>
                </a:solidFill>
              </a:rPr>
              <a:t>NOTE: This </a:t>
            </a:r>
            <a:r>
              <a:rPr lang="en-US" dirty="0" smtClean="0">
                <a:solidFill>
                  <a:schemeClr val="bg1"/>
                </a:solidFill>
              </a:rPr>
              <a:t>lesson is very lengthy and can easily be presented as 2 or 3 lessons. </a:t>
            </a:r>
            <a:endParaRPr lang="en-US"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dirty="0" smtClean="0">
                <a:solidFill>
                  <a:schemeClr val="bg1"/>
                </a:solidFill>
                <a:latin typeface="Calibri"/>
                <a:cs typeface="Calibri"/>
              </a:rPr>
              <a:t>King </a:t>
            </a:r>
            <a:r>
              <a:rPr lang="en-US" sz="3600" dirty="0" err="1" smtClean="0">
                <a:solidFill>
                  <a:schemeClr val="bg1"/>
                </a:solidFill>
                <a:latin typeface="Calibri"/>
                <a:cs typeface="Calibri"/>
              </a:rPr>
              <a:t>Balak’s</a:t>
            </a:r>
            <a:r>
              <a:rPr lang="en-US" sz="3600" dirty="0" smtClean="0">
                <a:solidFill>
                  <a:schemeClr val="bg1"/>
                </a:solidFill>
                <a:latin typeface="Calibri"/>
                <a:cs typeface="Calibri"/>
              </a:rPr>
              <a:t> fear</a:t>
            </a:r>
            <a:endParaRPr lang="en-US" sz="3600" dirty="0">
              <a:solidFill>
                <a:schemeClr val="bg1"/>
              </a:solidFill>
              <a:latin typeface="Calibri"/>
              <a:cs typeface="Calibri"/>
            </a:endParaRPr>
          </a:p>
        </p:txBody>
      </p:sp>
      <p:sp>
        <p:nvSpPr>
          <p:cNvPr id="4" name="TextBox 3"/>
          <p:cNvSpPr txBox="1"/>
          <p:nvPr/>
        </p:nvSpPr>
        <p:spPr>
          <a:xfrm>
            <a:off x="1066800" y="2133600"/>
            <a:ext cx="7467600" cy="461665"/>
          </a:xfrm>
          <a:prstGeom prst="rect">
            <a:avLst/>
          </a:prstGeom>
          <a:noFill/>
        </p:spPr>
        <p:txBody>
          <a:bodyPr wrap="square" rtlCol="0">
            <a:spAutoFit/>
          </a:bodyPr>
          <a:lstStyle/>
          <a:p>
            <a:endParaRPr lang="en-US" sz="2400" b="1" dirty="0">
              <a:solidFill>
                <a:srgbClr val="FFFF00"/>
              </a:solidFill>
            </a:endParaRPr>
          </a:p>
        </p:txBody>
      </p:sp>
      <p:sp>
        <p:nvSpPr>
          <p:cNvPr id="5" name="TextBox 4"/>
          <p:cNvSpPr txBox="1"/>
          <p:nvPr/>
        </p:nvSpPr>
        <p:spPr>
          <a:xfrm>
            <a:off x="685800" y="1225689"/>
            <a:ext cx="7772400" cy="4524315"/>
          </a:xfrm>
          <a:prstGeom prst="rect">
            <a:avLst/>
          </a:prstGeom>
          <a:noFill/>
        </p:spPr>
        <p:txBody>
          <a:bodyPr wrap="square" rtlCol="0">
            <a:spAutoFit/>
          </a:bodyPr>
          <a:lstStyle/>
          <a:p>
            <a:r>
              <a:rPr lang="en-US" sz="2400" b="1" baseline="30000" dirty="0" smtClean="0">
                <a:solidFill>
                  <a:srgbClr val="FFFF00"/>
                </a:solidFill>
              </a:rPr>
              <a:t>5 </a:t>
            </a:r>
            <a:r>
              <a:rPr lang="en-US" sz="2400" b="1" dirty="0" smtClean="0">
                <a:solidFill>
                  <a:srgbClr val="FFFF00"/>
                </a:solidFill>
              </a:rPr>
              <a:t>Then he sent messengers to Balaam the son of </a:t>
            </a:r>
            <a:r>
              <a:rPr lang="en-US" sz="2400" b="1" dirty="0" err="1" smtClean="0">
                <a:solidFill>
                  <a:srgbClr val="FFFF00"/>
                </a:solidFill>
              </a:rPr>
              <a:t>Beor</a:t>
            </a:r>
            <a:r>
              <a:rPr lang="en-US" sz="2400" b="1" dirty="0" smtClean="0">
                <a:solidFill>
                  <a:srgbClr val="FFFF00"/>
                </a:solidFill>
              </a:rPr>
              <a:t> at </a:t>
            </a:r>
            <a:r>
              <a:rPr lang="en-US" sz="2400" b="1" dirty="0" err="1" smtClean="0">
                <a:solidFill>
                  <a:srgbClr val="FFFF00"/>
                </a:solidFill>
              </a:rPr>
              <a:t>Pethor</a:t>
            </a:r>
            <a:r>
              <a:rPr lang="en-US" sz="2400" b="1" dirty="0" smtClean="0">
                <a:solidFill>
                  <a:srgbClr val="FFFF00"/>
                </a:solidFill>
              </a:rPr>
              <a:t>, which </a:t>
            </a:r>
            <a:r>
              <a:rPr lang="en-US" sz="2400" b="1" i="1" dirty="0" smtClean="0">
                <a:solidFill>
                  <a:srgbClr val="FFFF00"/>
                </a:solidFill>
              </a:rPr>
              <a:t>is</a:t>
            </a:r>
            <a:r>
              <a:rPr lang="en-US" sz="2400" b="1" dirty="0" smtClean="0">
                <a:solidFill>
                  <a:srgbClr val="FFFF00"/>
                </a:solidFill>
              </a:rPr>
              <a:t> near the River in the land of the sons of his people, to call him, saying: “Look, a people has come from Egypt. See, they cover the face of the earth, and are settling next to me! </a:t>
            </a:r>
          </a:p>
          <a:p>
            <a:endParaRPr lang="en-US" sz="2400" b="1" dirty="0" smtClean="0">
              <a:solidFill>
                <a:srgbClr val="FFFF00"/>
              </a:solidFill>
            </a:endParaRPr>
          </a:p>
          <a:p>
            <a:r>
              <a:rPr lang="en-US" sz="2400" b="1" baseline="30000" dirty="0" smtClean="0">
                <a:solidFill>
                  <a:srgbClr val="FFFF00"/>
                </a:solidFill>
              </a:rPr>
              <a:t> 6</a:t>
            </a:r>
            <a:r>
              <a:rPr lang="en-US" sz="2400" b="1" dirty="0" smtClean="0">
                <a:solidFill>
                  <a:srgbClr val="FFFF00"/>
                </a:solidFill>
              </a:rPr>
              <a:t>Therefore please come at once, curse this people for me, for they </a:t>
            </a:r>
            <a:r>
              <a:rPr lang="en-US" sz="2400" b="1" i="1" dirty="0" smtClean="0">
                <a:solidFill>
                  <a:srgbClr val="FFFF00"/>
                </a:solidFill>
              </a:rPr>
              <a:t>are</a:t>
            </a:r>
            <a:r>
              <a:rPr lang="en-US" sz="2400" b="1" dirty="0" smtClean="0">
                <a:solidFill>
                  <a:srgbClr val="FFFF00"/>
                </a:solidFill>
              </a:rPr>
              <a:t> too mighty for me. Perhaps I shall be able to defeat them and drive them out of the land, for I know that he whom you bless </a:t>
            </a:r>
            <a:r>
              <a:rPr lang="en-US" sz="2400" b="1" i="1" dirty="0" smtClean="0">
                <a:solidFill>
                  <a:srgbClr val="FFFF00"/>
                </a:solidFill>
              </a:rPr>
              <a:t>is</a:t>
            </a:r>
            <a:r>
              <a:rPr lang="en-US" sz="2400" b="1" dirty="0" smtClean="0">
                <a:solidFill>
                  <a:srgbClr val="FFFF00"/>
                </a:solidFill>
              </a:rPr>
              <a:t> blessed, and he whom you curse is cursed.”</a:t>
            </a:r>
          </a:p>
          <a:p>
            <a:endParaRPr lang="en-US" sz="2400"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King Balak trying to convince Balaam</a:t>
            </a:r>
            <a:endParaRPr lang="en-US" sz="3600" dirty="0">
              <a:latin typeface="Calibri"/>
              <a:cs typeface="Calibri"/>
            </a:endParaRPr>
          </a:p>
        </p:txBody>
      </p:sp>
      <p:sp>
        <p:nvSpPr>
          <p:cNvPr id="3" name="TextBox 2"/>
          <p:cNvSpPr txBox="1"/>
          <p:nvPr/>
        </p:nvSpPr>
        <p:spPr>
          <a:xfrm>
            <a:off x="914400" y="1219200"/>
            <a:ext cx="7467600" cy="4154984"/>
          </a:xfrm>
          <a:prstGeom prst="rect">
            <a:avLst/>
          </a:prstGeom>
          <a:noFill/>
        </p:spPr>
        <p:txBody>
          <a:bodyPr wrap="square" rtlCol="0">
            <a:spAutoFit/>
          </a:bodyPr>
          <a:lstStyle/>
          <a:p>
            <a:r>
              <a:rPr lang="en-US" sz="2400" b="1" baseline="30000" dirty="0" smtClean="0">
                <a:solidFill>
                  <a:srgbClr val="FFFF00"/>
                </a:solidFill>
              </a:rPr>
              <a:t>7 </a:t>
            </a:r>
            <a:r>
              <a:rPr lang="en-US" sz="2400" b="1" dirty="0" smtClean="0">
                <a:solidFill>
                  <a:srgbClr val="FFFF00"/>
                </a:solidFill>
              </a:rPr>
              <a:t>So the elders of Moab and the elders of Midian departed with the diviner’s fee in their hand, and they came to Balaam and spoke to him the words of Balak. </a:t>
            </a:r>
            <a:r>
              <a:rPr lang="en-US" sz="2400" b="1" baseline="30000" dirty="0" smtClean="0">
                <a:solidFill>
                  <a:srgbClr val="FFFF00"/>
                </a:solidFill>
              </a:rPr>
              <a:t>8 </a:t>
            </a:r>
            <a:r>
              <a:rPr lang="en-US" sz="2400" b="1" dirty="0" smtClean="0">
                <a:solidFill>
                  <a:srgbClr val="FFFF00"/>
                </a:solidFill>
              </a:rPr>
              <a:t>And he said to them, “Lodge here tonight, and I will bring back word to you, as the </a:t>
            </a:r>
            <a:r>
              <a:rPr lang="en-US" sz="2400" b="1" cap="small" dirty="0" smtClean="0">
                <a:solidFill>
                  <a:srgbClr val="FFFF00"/>
                </a:solidFill>
              </a:rPr>
              <a:t>Lord</a:t>
            </a:r>
            <a:r>
              <a:rPr lang="en-US" sz="2400" b="1" dirty="0" smtClean="0">
                <a:solidFill>
                  <a:srgbClr val="FFFF00"/>
                </a:solidFill>
              </a:rPr>
              <a:t> speaks to me.” So the princes of Moab stayed with Balaam.</a:t>
            </a:r>
          </a:p>
          <a:p>
            <a:r>
              <a:rPr lang="en-US" sz="2400" b="1" baseline="30000" dirty="0" smtClean="0">
                <a:solidFill>
                  <a:srgbClr val="FFFF00"/>
                </a:solidFill>
              </a:rPr>
              <a:t>9 </a:t>
            </a:r>
            <a:r>
              <a:rPr lang="en-US" sz="2400" b="1" dirty="0" smtClean="0">
                <a:solidFill>
                  <a:srgbClr val="FFFF00"/>
                </a:solidFill>
              </a:rPr>
              <a:t>Then God came to Balaam and said, “Who </a:t>
            </a:r>
            <a:r>
              <a:rPr lang="en-US" sz="2400" b="1" i="1" dirty="0" smtClean="0">
                <a:solidFill>
                  <a:srgbClr val="FFFF00"/>
                </a:solidFill>
              </a:rPr>
              <a:t>are</a:t>
            </a:r>
            <a:r>
              <a:rPr lang="en-US" sz="2400" b="1" dirty="0" smtClean="0">
                <a:solidFill>
                  <a:srgbClr val="FFFF00"/>
                </a:solidFill>
              </a:rPr>
              <a:t> these men with you?”</a:t>
            </a:r>
          </a:p>
          <a:p>
            <a:r>
              <a:rPr lang="en-US" sz="2400" b="1" baseline="30000" dirty="0" smtClean="0">
                <a:solidFill>
                  <a:srgbClr val="FFFF00"/>
                </a:solidFill>
              </a:rPr>
              <a:t>10 </a:t>
            </a:r>
            <a:r>
              <a:rPr lang="en-US" sz="2400" b="1" dirty="0" smtClean="0">
                <a:solidFill>
                  <a:srgbClr val="FFFF00"/>
                </a:solidFill>
              </a:rPr>
              <a:t>So Balaam said to God, “Balak the son of </a:t>
            </a:r>
            <a:r>
              <a:rPr lang="en-US" sz="2400" b="1" dirty="0" err="1" smtClean="0">
                <a:solidFill>
                  <a:srgbClr val="FFFF00"/>
                </a:solidFill>
              </a:rPr>
              <a:t>Zippor</a:t>
            </a:r>
            <a:r>
              <a:rPr lang="en-US" sz="2400" b="1" dirty="0" smtClean="0">
                <a:solidFill>
                  <a:srgbClr val="FFFF00"/>
                </a:solidFill>
              </a:rPr>
              <a:t>, king of Moab, has sent to me, </a:t>
            </a:r>
            <a:r>
              <a:rPr lang="en-US" sz="2400" b="1" i="1" dirty="0" smtClean="0">
                <a:solidFill>
                  <a:srgbClr val="FFFF00"/>
                </a:solidFill>
              </a:rPr>
              <a:t>saying,</a:t>
            </a:r>
            <a:r>
              <a:rPr lang="en-US" sz="2400" b="1" dirty="0" smtClean="0">
                <a:solidFill>
                  <a:srgbClr val="FFFF00"/>
                </a:solidFill>
              </a:rPr>
              <a:t> </a:t>
            </a:r>
          </a:p>
          <a:p>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1120820"/>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King </a:t>
            </a:r>
            <a:r>
              <a:rPr lang="en-US" sz="3600" b="1" spc="-5" dirty="0" err="1" smtClean="0">
                <a:solidFill>
                  <a:srgbClr val="FFFFFF"/>
                </a:solidFill>
                <a:latin typeface="Calibri"/>
                <a:cs typeface="Calibri"/>
              </a:rPr>
              <a:t>Balak’s</a:t>
            </a:r>
            <a:r>
              <a:rPr lang="en-US" sz="3600" b="1" spc="-5" dirty="0" smtClean="0">
                <a:solidFill>
                  <a:srgbClr val="FFFFFF"/>
                </a:solidFill>
                <a:latin typeface="Calibri"/>
                <a:cs typeface="Calibri"/>
              </a:rPr>
              <a:t> fear… and what he wanted Balaam to do…</a:t>
            </a:r>
            <a:endParaRPr lang="en-US" sz="3600" dirty="0">
              <a:latin typeface="Calibri"/>
              <a:cs typeface="Calibri"/>
            </a:endParaRPr>
          </a:p>
        </p:txBody>
      </p:sp>
      <p:sp>
        <p:nvSpPr>
          <p:cNvPr id="4" name="TextBox 3"/>
          <p:cNvSpPr txBox="1"/>
          <p:nvPr/>
        </p:nvSpPr>
        <p:spPr>
          <a:xfrm>
            <a:off x="1066800" y="2133600"/>
            <a:ext cx="7467600" cy="461665"/>
          </a:xfrm>
          <a:prstGeom prst="rect">
            <a:avLst/>
          </a:prstGeom>
          <a:noFill/>
        </p:spPr>
        <p:txBody>
          <a:bodyPr wrap="square" rtlCol="0">
            <a:spAutoFit/>
          </a:bodyPr>
          <a:lstStyle/>
          <a:p>
            <a:endParaRPr lang="en-US" sz="2400" b="1" dirty="0">
              <a:solidFill>
                <a:srgbClr val="FFFF00"/>
              </a:solidFill>
            </a:endParaRPr>
          </a:p>
        </p:txBody>
      </p:sp>
      <p:sp>
        <p:nvSpPr>
          <p:cNvPr id="5" name="TextBox 4"/>
          <p:cNvSpPr txBox="1"/>
          <p:nvPr/>
        </p:nvSpPr>
        <p:spPr>
          <a:xfrm>
            <a:off x="838200" y="1600200"/>
            <a:ext cx="7391400" cy="3416320"/>
          </a:xfrm>
          <a:prstGeom prst="rect">
            <a:avLst/>
          </a:prstGeom>
          <a:noFill/>
        </p:spPr>
        <p:txBody>
          <a:bodyPr wrap="square" rtlCol="0">
            <a:spAutoFit/>
          </a:bodyPr>
          <a:lstStyle/>
          <a:p>
            <a:r>
              <a:rPr lang="en-US" sz="2400" b="1" baseline="30000" dirty="0" smtClean="0">
                <a:solidFill>
                  <a:srgbClr val="FFFF00"/>
                </a:solidFill>
              </a:rPr>
              <a:t>11 </a:t>
            </a:r>
            <a:r>
              <a:rPr lang="en-US" sz="2400" b="1" dirty="0" smtClean="0">
                <a:solidFill>
                  <a:srgbClr val="FFFF00"/>
                </a:solidFill>
              </a:rPr>
              <a:t>‘Look, a people has come out of Egypt, and they cover the face of the earth. Come now, curse them for me; perhaps I shall be able to overpower them and drive them out.’ ”</a:t>
            </a:r>
          </a:p>
          <a:p>
            <a:r>
              <a:rPr lang="en-US" sz="2400" b="1" baseline="30000" dirty="0" smtClean="0">
                <a:solidFill>
                  <a:srgbClr val="FFFF00"/>
                </a:solidFill>
              </a:rPr>
              <a:t>12 </a:t>
            </a:r>
            <a:r>
              <a:rPr lang="en-US" sz="2400" b="1" dirty="0" smtClean="0">
                <a:solidFill>
                  <a:srgbClr val="FFFF00"/>
                </a:solidFill>
              </a:rPr>
              <a:t>And God said to Balaam, “You shall not go with them; you shall not curse the people, for they </a:t>
            </a:r>
            <a:r>
              <a:rPr lang="en-US" sz="2400" b="1" i="1" dirty="0" smtClean="0">
                <a:solidFill>
                  <a:srgbClr val="FFFF00"/>
                </a:solidFill>
              </a:rPr>
              <a:t>are</a:t>
            </a:r>
            <a:r>
              <a:rPr lang="en-US" sz="2400" b="1" dirty="0" smtClean="0">
                <a:solidFill>
                  <a:srgbClr val="FFFF00"/>
                </a:solidFill>
              </a:rPr>
              <a:t> blessed.”</a:t>
            </a:r>
          </a:p>
          <a:p>
            <a:r>
              <a:rPr lang="en-US" sz="2400" b="1" baseline="30000" dirty="0" smtClean="0">
                <a:solidFill>
                  <a:srgbClr val="FFFF00"/>
                </a:solidFill>
              </a:rPr>
              <a:t>13 </a:t>
            </a:r>
            <a:r>
              <a:rPr lang="en-US" sz="2400" b="1" dirty="0" smtClean="0">
                <a:solidFill>
                  <a:srgbClr val="FFFF00"/>
                </a:solidFill>
              </a:rPr>
              <a:t>So Balaam rose in the morning and said to the princes of Balak, “Go back to your land, for the </a:t>
            </a:r>
            <a:r>
              <a:rPr lang="en-US" sz="2400" b="1" cap="small" dirty="0" smtClean="0">
                <a:solidFill>
                  <a:srgbClr val="FFFF00"/>
                </a:solidFill>
              </a:rPr>
              <a:t>Lord</a:t>
            </a:r>
            <a:r>
              <a:rPr lang="en-US" sz="2400" b="1" dirty="0" smtClean="0">
                <a:solidFill>
                  <a:srgbClr val="FFFF00"/>
                </a:solidFill>
              </a:rPr>
              <a:t> has refused to give me permission to go with you.”</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304801"/>
            <a:ext cx="7543800" cy="1077218"/>
          </a:xfrm>
          <a:prstGeom prst="rect">
            <a:avLst/>
          </a:prstGeom>
          <a:noFill/>
        </p:spPr>
        <p:txBody>
          <a:bodyPr wrap="square" rtlCol="0">
            <a:spAutoFit/>
          </a:bodyPr>
          <a:lstStyle/>
          <a:p>
            <a:pPr algn="ctr"/>
            <a:r>
              <a:rPr lang="en-US" sz="3200" b="1" dirty="0" smtClean="0">
                <a:solidFill>
                  <a:schemeClr val="bg1"/>
                </a:solidFill>
              </a:rPr>
              <a:t>What are we to learn from this part of the Story of Balaam and Balak?</a:t>
            </a:r>
            <a:endParaRPr lang="en-US" sz="3200" b="1" dirty="0">
              <a:solidFill>
                <a:schemeClr val="bg1"/>
              </a:solidFill>
            </a:endParaRPr>
          </a:p>
        </p:txBody>
      </p:sp>
      <p:sp>
        <p:nvSpPr>
          <p:cNvPr id="4" name="TextBox 3"/>
          <p:cNvSpPr txBox="1"/>
          <p:nvPr/>
        </p:nvSpPr>
        <p:spPr>
          <a:xfrm>
            <a:off x="685800" y="1752600"/>
            <a:ext cx="8077200" cy="3416320"/>
          </a:xfrm>
          <a:prstGeom prst="rect">
            <a:avLst/>
          </a:prstGeom>
          <a:noFill/>
        </p:spPr>
        <p:txBody>
          <a:bodyPr wrap="square" rtlCol="0">
            <a:spAutoFit/>
          </a:bodyPr>
          <a:lstStyle/>
          <a:p>
            <a:r>
              <a:rPr lang="en-US" sz="2400" b="1" dirty="0" smtClean="0">
                <a:solidFill>
                  <a:srgbClr val="FFFF00"/>
                </a:solidFill>
              </a:rPr>
              <a:t>Numbers 22: 10 -11</a:t>
            </a:r>
          </a:p>
          <a:p>
            <a:r>
              <a:rPr lang="en-US" sz="2400" b="1" baseline="30000" dirty="0" smtClean="0">
                <a:solidFill>
                  <a:srgbClr val="FFFF00"/>
                </a:solidFill>
              </a:rPr>
              <a:t>10 </a:t>
            </a:r>
            <a:r>
              <a:rPr lang="en-US" sz="2400" b="1" dirty="0" smtClean="0">
                <a:solidFill>
                  <a:srgbClr val="FFFF00"/>
                </a:solidFill>
              </a:rPr>
              <a:t>Then </a:t>
            </a:r>
            <a:r>
              <a:rPr lang="en-US" sz="2400" b="1" dirty="0" err="1" smtClean="0">
                <a:solidFill>
                  <a:srgbClr val="FFFF00"/>
                </a:solidFill>
              </a:rPr>
              <a:t>Balak’s</a:t>
            </a:r>
            <a:r>
              <a:rPr lang="en-US" sz="2400" b="1" dirty="0" smtClean="0">
                <a:solidFill>
                  <a:srgbClr val="FFFF00"/>
                </a:solidFill>
              </a:rPr>
              <a:t> </a:t>
            </a:r>
            <a:r>
              <a:rPr lang="en-US" sz="2400" b="1" dirty="0" smtClean="0">
                <a:solidFill>
                  <a:schemeClr val="bg1"/>
                </a:solidFill>
              </a:rPr>
              <a:t>(Moabite King, leader) </a:t>
            </a:r>
            <a:r>
              <a:rPr lang="en-US" sz="2400" b="1" dirty="0" smtClean="0">
                <a:solidFill>
                  <a:srgbClr val="FFFF00"/>
                </a:solidFill>
              </a:rPr>
              <a:t>anger was aroused against Balaam </a:t>
            </a:r>
            <a:r>
              <a:rPr lang="en-US" sz="2400" b="1" dirty="0" smtClean="0">
                <a:solidFill>
                  <a:schemeClr val="bg1"/>
                </a:solidFill>
              </a:rPr>
              <a:t>(whom God was speaking to and through), </a:t>
            </a:r>
            <a:r>
              <a:rPr lang="en-US" sz="2400" b="1" dirty="0" smtClean="0">
                <a:solidFill>
                  <a:srgbClr val="FFFF00"/>
                </a:solidFill>
              </a:rPr>
              <a:t>and he struck his hands together </a:t>
            </a:r>
            <a:r>
              <a:rPr lang="en-US" sz="2400" b="1" dirty="0" smtClean="0">
                <a:solidFill>
                  <a:schemeClr val="bg1"/>
                </a:solidFill>
              </a:rPr>
              <a:t>(clapped); </a:t>
            </a:r>
            <a:r>
              <a:rPr lang="en-US" sz="2400" b="1" dirty="0" smtClean="0">
                <a:solidFill>
                  <a:srgbClr val="FFFF00"/>
                </a:solidFill>
              </a:rPr>
              <a:t>and Balak said to Balaam, “I called you to curse my enemies </a:t>
            </a:r>
            <a:r>
              <a:rPr lang="en-US" sz="2400" b="1" dirty="0" smtClean="0">
                <a:solidFill>
                  <a:schemeClr val="bg1"/>
                </a:solidFill>
              </a:rPr>
              <a:t>(the Israelites)</a:t>
            </a:r>
            <a:r>
              <a:rPr lang="en-US" sz="2400" b="1" dirty="0" smtClean="0">
                <a:solidFill>
                  <a:srgbClr val="FFFF00"/>
                </a:solidFill>
              </a:rPr>
              <a:t>, and look, you have bountifully blessed </a:t>
            </a:r>
            <a:r>
              <a:rPr lang="en-US" sz="2400" b="1" i="1" dirty="0" smtClean="0">
                <a:solidFill>
                  <a:srgbClr val="FFFF00"/>
                </a:solidFill>
              </a:rPr>
              <a:t>them</a:t>
            </a:r>
            <a:r>
              <a:rPr lang="en-US" sz="2400" b="1" dirty="0" smtClean="0">
                <a:solidFill>
                  <a:srgbClr val="FFFF00"/>
                </a:solidFill>
              </a:rPr>
              <a:t> these three times! </a:t>
            </a:r>
            <a:r>
              <a:rPr lang="en-US" sz="2400" b="1" baseline="30000" dirty="0" smtClean="0">
                <a:solidFill>
                  <a:srgbClr val="FFFF00"/>
                </a:solidFill>
              </a:rPr>
              <a:t>11 </a:t>
            </a:r>
            <a:r>
              <a:rPr lang="en-US" sz="2400" b="1" dirty="0" smtClean="0">
                <a:solidFill>
                  <a:srgbClr val="FFFF00"/>
                </a:solidFill>
              </a:rPr>
              <a:t>Now therefore, flee to your place. I said I would greatly honor you, but in fact, the </a:t>
            </a:r>
            <a:r>
              <a:rPr lang="en-US" sz="2400" b="1" cap="small" dirty="0" smtClean="0">
                <a:solidFill>
                  <a:srgbClr val="FFFF00"/>
                </a:solidFill>
              </a:rPr>
              <a:t>Lord</a:t>
            </a:r>
            <a:r>
              <a:rPr lang="en-US" sz="2400" b="1" dirty="0" smtClean="0">
                <a:solidFill>
                  <a:srgbClr val="FFFF00"/>
                </a:solidFill>
              </a:rPr>
              <a:t> has kept you back from honor.”</a:t>
            </a:r>
            <a:endParaRPr lang="en-US" sz="2400" dirty="0" smtClean="0">
              <a:solidFill>
                <a:srgbClr val="FFFF00"/>
              </a:solidFill>
            </a:endParaRPr>
          </a:p>
        </p:txBody>
      </p:sp>
      <p:sp>
        <p:nvSpPr>
          <p:cNvPr id="5" name="TextBox 4"/>
          <p:cNvSpPr txBox="1"/>
          <p:nvPr/>
        </p:nvSpPr>
        <p:spPr>
          <a:xfrm>
            <a:off x="762000" y="5029200"/>
            <a:ext cx="7924800" cy="1384995"/>
          </a:xfrm>
          <a:prstGeom prst="rect">
            <a:avLst/>
          </a:prstGeom>
          <a:noFill/>
        </p:spPr>
        <p:txBody>
          <a:bodyPr wrap="square" rtlCol="0">
            <a:spAutoFit/>
          </a:bodyPr>
          <a:lstStyle/>
          <a:p>
            <a:pPr>
              <a:buFont typeface="Courier New" pitchFamily="49" charset="0"/>
              <a:buChar char="o"/>
            </a:pPr>
            <a:r>
              <a:rPr lang="en-US" sz="2800" dirty="0" smtClean="0">
                <a:solidFill>
                  <a:schemeClr val="bg1"/>
                </a:solidFill>
              </a:rPr>
              <a:t> Whose honor is greater and more important?</a:t>
            </a:r>
          </a:p>
          <a:p>
            <a:pPr lvl="1">
              <a:buFont typeface="Arial" pitchFamily="34" charset="0"/>
              <a:buChar char="•"/>
            </a:pPr>
            <a:r>
              <a:rPr lang="en-US" sz="2800" dirty="0" smtClean="0">
                <a:solidFill>
                  <a:schemeClr val="bg1"/>
                </a:solidFill>
              </a:rPr>
              <a:t> What man can give or what God can give you?</a:t>
            </a:r>
          </a:p>
          <a:p>
            <a:pPr lvl="1">
              <a:buFont typeface="Arial" pitchFamily="34" charset="0"/>
              <a:buChar char="•"/>
            </a:pPr>
            <a:r>
              <a:rPr lang="en-US" sz="2800" dirty="0" smtClean="0">
                <a:solidFill>
                  <a:schemeClr val="bg1"/>
                </a:solidFill>
              </a:rPr>
              <a:t> Why?</a:t>
            </a:r>
            <a:endParaRPr lang="en-US" sz="2800"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Balak trying to entice Balaam…</a:t>
            </a:r>
            <a:endParaRPr lang="en-US" sz="3600" dirty="0">
              <a:latin typeface="Calibri"/>
              <a:cs typeface="Calibri"/>
            </a:endParaRPr>
          </a:p>
        </p:txBody>
      </p:sp>
      <p:sp>
        <p:nvSpPr>
          <p:cNvPr id="3" name="TextBox 2"/>
          <p:cNvSpPr txBox="1"/>
          <p:nvPr/>
        </p:nvSpPr>
        <p:spPr>
          <a:xfrm>
            <a:off x="990600" y="1371600"/>
            <a:ext cx="7391400" cy="4062651"/>
          </a:xfrm>
          <a:prstGeom prst="rect">
            <a:avLst/>
          </a:prstGeom>
          <a:noFill/>
        </p:spPr>
        <p:txBody>
          <a:bodyPr wrap="square" rtlCol="0">
            <a:spAutoFit/>
          </a:bodyPr>
          <a:lstStyle/>
          <a:p>
            <a:r>
              <a:rPr lang="en-US" sz="2400" b="1" baseline="30000" dirty="0" smtClean="0">
                <a:solidFill>
                  <a:srgbClr val="FFFF00"/>
                </a:solidFill>
              </a:rPr>
              <a:t>14 </a:t>
            </a:r>
            <a:r>
              <a:rPr lang="en-US" sz="2400" b="1" dirty="0" smtClean="0">
                <a:solidFill>
                  <a:srgbClr val="FFFF00"/>
                </a:solidFill>
              </a:rPr>
              <a:t>And the princes of Moab rose and went to Balak, and said, “Balaam refuses to come with us.” </a:t>
            </a:r>
            <a:r>
              <a:rPr lang="en-US" sz="2400" b="1" baseline="30000" dirty="0" smtClean="0">
                <a:solidFill>
                  <a:srgbClr val="FFFF00"/>
                </a:solidFill>
              </a:rPr>
              <a:t>15 </a:t>
            </a:r>
            <a:r>
              <a:rPr lang="en-US" sz="2400" b="1" dirty="0" smtClean="0">
                <a:solidFill>
                  <a:srgbClr val="FFFF00"/>
                </a:solidFill>
              </a:rPr>
              <a:t>Then Balak again sent princes, more numerous and more honorable than they. </a:t>
            </a:r>
            <a:r>
              <a:rPr lang="en-US" sz="2400" b="1" baseline="30000" dirty="0" smtClean="0">
                <a:solidFill>
                  <a:srgbClr val="FFFF00"/>
                </a:solidFill>
              </a:rPr>
              <a:t>16 </a:t>
            </a:r>
            <a:r>
              <a:rPr lang="en-US" sz="2400" b="1" dirty="0" smtClean="0">
                <a:solidFill>
                  <a:srgbClr val="FFFF00"/>
                </a:solidFill>
              </a:rPr>
              <a:t>And they came to Balaam and said to him, “Thus says Balak the son of </a:t>
            </a:r>
            <a:r>
              <a:rPr lang="en-US" sz="2400" b="1" dirty="0" err="1" smtClean="0">
                <a:solidFill>
                  <a:srgbClr val="FFFF00"/>
                </a:solidFill>
              </a:rPr>
              <a:t>Zippor</a:t>
            </a:r>
            <a:r>
              <a:rPr lang="en-US" sz="2400" b="1" dirty="0" smtClean="0">
                <a:solidFill>
                  <a:srgbClr val="FFFF00"/>
                </a:solidFill>
              </a:rPr>
              <a:t>: ‘Please let nothing hinder you from coming to me; </a:t>
            </a:r>
            <a:r>
              <a:rPr lang="en-US" sz="2400" b="1" baseline="30000" dirty="0" smtClean="0">
                <a:solidFill>
                  <a:srgbClr val="FFFF00"/>
                </a:solidFill>
              </a:rPr>
              <a:t>17 </a:t>
            </a:r>
            <a:r>
              <a:rPr lang="en-US" sz="2400" b="1" dirty="0" smtClean="0">
                <a:solidFill>
                  <a:srgbClr val="FFFF00"/>
                </a:solidFill>
              </a:rPr>
              <a:t>for I will certainly honor you greatly, and I will do whatever you say to me. Therefore please come, curse this people for me.’ ”</a:t>
            </a:r>
          </a:p>
          <a:p>
            <a:endParaRPr lang="en-US" sz="2400" b="1" dirty="0" smtClean="0">
              <a:solidFill>
                <a:srgbClr val="FFFF00"/>
              </a:solidFill>
            </a:endParaRPr>
          </a:p>
          <a:p>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God speaks to Balaam</a:t>
            </a:r>
            <a:endParaRPr lang="en-US" sz="3600" dirty="0">
              <a:latin typeface="Calibri"/>
              <a:cs typeface="Calibri"/>
            </a:endParaRPr>
          </a:p>
        </p:txBody>
      </p:sp>
      <p:sp>
        <p:nvSpPr>
          <p:cNvPr id="4" name="TextBox 3"/>
          <p:cNvSpPr txBox="1"/>
          <p:nvPr/>
        </p:nvSpPr>
        <p:spPr>
          <a:xfrm>
            <a:off x="838200" y="1295400"/>
            <a:ext cx="7467600" cy="4154984"/>
          </a:xfrm>
          <a:prstGeom prst="rect">
            <a:avLst/>
          </a:prstGeom>
          <a:noFill/>
        </p:spPr>
        <p:txBody>
          <a:bodyPr wrap="square" rtlCol="0">
            <a:spAutoFit/>
          </a:bodyPr>
          <a:lstStyle/>
          <a:p>
            <a:r>
              <a:rPr lang="en-US" sz="2400" b="1" baseline="30000" dirty="0" smtClean="0">
                <a:solidFill>
                  <a:srgbClr val="FFFF00"/>
                </a:solidFill>
              </a:rPr>
              <a:t>18 </a:t>
            </a:r>
            <a:r>
              <a:rPr lang="en-US" sz="2400" b="1" dirty="0" smtClean="0">
                <a:solidFill>
                  <a:srgbClr val="FFFF00"/>
                </a:solidFill>
              </a:rPr>
              <a:t>Then Balaam answered and said to the servants of Balak, “Though Balak were to give me his house full of silver and gold, I could not go beyond the word of the </a:t>
            </a:r>
            <a:r>
              <a:rPr lang="en-US" sz="2400" b="1" cap="small" dirty="0" smtClean="0">
                <a:solidFill>
                  <a:srgbClr val="FFFF00"/>
                </a:solidFill>
              </a:rPr>
              <a:t>Lord</a:t>
            </a:r>
            <a:r>
              <a:rPr lang="en-US" sz="2400" b="1" dirty="0" smtClean="0">
                <a:solidFill>
                  <a:srgbClr val="FFFF00"/>
                </a:solidFill>
              </a:rPr>
              <a:t> my God, to do less or more. </a:t>
            </a:r>
            <a:r>
              <a:rPr lang="en-US" sz="2400" b="1" baseline="30000" dirty="0" smtClean="0">
                <a:solidFill>
                  <a:srgbClr val="FFFF00"/>
                </a:solidFill>
              </a:rPr>
              <a:t>19 </a:t>
            </a:r>
            <a:r>
              <a:rPr lang="en-US" sz="2400" b="1" dirty="0" smtClean="0">
                <a:solidFill>
                  <a:srgbClr val="FFFF00"/>
                </a:solidFill>
              </a:rPr>
              <a:t>Now therefore, please, you also stay here tonight, that I may know what more the </a:t>
            </a:r>
            <a:r>
              <a:rPr lang="en-US" sz="2400" b="1" cap="small" dirty="0" smtClean="0">
                <a:solidFill>
                  <a:srgbClr val="FFFF00"/>
                </a:solidFill>
              </a:rPr>
              <a:t>Lord</a:t>
            </a:r>
            <a:r>
              <a:rPr lang="en-US" sz="2400" b="1" dirty="0" smtClean="0">
                <a:solidFill>
                  <a:srgbClr val="FFFF00"/>
                </a:solidFill>
              </a:rPr>
              <a:t> will say to me.”</a:t>
            </a:r>
          </a:p>
          <a:p>
            <a:r>
              <a:rPr lang="en-US" sz="2400" b="1" baseline="30000" dirty="0" smtClean="0">
                <a:solidFill>
                  <a:srgbClr val="FFFF00"/>
                </a:solidFill>
              </a:rPr>
              <a:t>20 </a:t>
            </a:r>
            <a:r>
              <a:rPr lang="en-US" sz="2400" b="1" dirty="0" smtClean="0">
                <a:solidFill>
                  <a:srgbClr val="FFFF00"/>
                </a:solidFill>
              </a:rPr>
              <a:t>And God came to Balaam at night and said to him</a:t>
            </a:r>
            <a:r>
              <a:rPr lang="en-US" sz="2400" b="1" i="1" dirty="0" smtClean="0">
                <a:solidFill>
                  <a:srgbClr val="FFFF00"/>
                </a:solidFill>
              </a:rPr>
              <a:t>, </a:t>
            </a:r>
            <a:r>
              <a:rPr lang="en-US" sz="2400" b="1" u="sng" dirty="0" smtClean="0">
                <a:solidFill>
                  <a:srgbClr val="FFFF00"/>
                </a:solidFill>
              </a:rPr>
              <a:t>“If the men come to call you, rise and go with them; but only the word which I speak to you—that you shall do.”</a:t>
            </a:r>
            <a:r>
              <a:rPr lang="en-US" sz="2400" b="1" dirty="0" smtClean="0">
                <a:solidFill>
                  <a:srgbClr val="FFFF00"/>
                </a:solidFill>
              </a:rPr>
              <a:t> </a:t>
            </a:r>
            <a:r>
              <a:rPr lang="en-US" sz="2400" b="1" baseline="30000" dirty="0" smtClean="0">
                <a:solidFill>
                  <a:srgbClr val="FFFF00"/>
                </a:solidFill>
              </a:rPr>
              <a:t>21 </a:t>
            </a:r>
            <a:r>
              <a:rPr lang="en-US" sz="2400" b="1" dirty="0" smtClean="0">
                <a:solidFill>
                  <a:srgbClr val="FFFF00"/>
                </a:solidFill>
              </a:rPr>
              <a:t>So Balaam rose in the morning, saddled his donkey, and went with the princes of Moab. </a:t>
            </a:r>
            <a:endParaRPr lang="en-US" sz="2400" b="1" dirty="0">
              <a:solidFill>
                <a:srgbClr val="FFFF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533400"/>
            <a:ext cx="7924800" cy="5632311"/>
          </a:xfrm>
          <a:prstGeom prst="rect">
            <a:avLst/>
          </a:prstGeom>
          <a:noFill/>
        </p:spPr>
        <p:txBody>
          <a:bodyPr wrap="square" rtlCol="0">
            <a:spAutoFit/>
          </a:bodyPr>
          <a:lstStyle/>
          <a:p>
            <a:pPr algn="ctr"/>
            <a:r>
              <a:rPr lang="en-US" sz="2400" b="1" dirty="0" smtClean="0">
                <a:solidFill>
                  <a:schemeClr val="bg1"/>
                </a:solidFill>
              </a:rPr>
              <a:t>Balaam, his Donkey, and the Angel</a:t>
            </a:r>
          </a:p>
          <a:p>
            <a:endParaRPr lang="en-US" sz="2400" b="1" dirty="0" smtClean="0">
              <a:solidFill>
                <a:srgbClr val="FFFF00"/>
              </a:solidFill>
            </a:endParaRPr>
          </a:p>
          <a:p>
            <a:r>
              <a:rPr lang="en-US" sz="2400" b="1" baseline="30000" dirty="0" smtClean="0">
                <a:solidFill>
                  <a:srgbClr val="FFFF00"/>
                </a:solidFill>
              </a:rPr>
              <a:t>22 </a:t>
            </a:r>
            <a:r>
              <a:rPr lang="en-US" sz="2400" b="1" dirty="0" smtClean="0">
                <a:solidFill>
                  <a:srgbClr val="FFFF00"/>
                </a:solidFill>
              </a:rPr>
              <a:t>Then God’s anger was aroused because he went, and </a:t>
            </a:r>
            <a:r>
              <a:rPr lang="en-US" sz="2400" b="1" dirty="0" smtClean="0">
                <a:solidFill>
                  <a:schemeClr val="bg1"/>
                </a:solidFill>
              </a:rPr>
              <a:t>the Angel of the </a:t>
            </a:r>
            <a:r>
              <a:rPr lang="en-US" sz="2400" b="1" cap="small" dirty="0" smtClean="0">
                <a:solidFill>
                  <a:schemeClr val="bg1"/>
                </a:solidFill>
              </a:rPr>
              <a:t>Lord</a:t>
            </a:r>
            <a:r>
              <a:rPr lang="en-US" sz="2400" b="1" dirty="0" smtClean="0">
                <a:solidFill>
                  <a:schemeClr val="bg1"/>
                </a:solidFill>
              </a:rPr>
              <a:t> </a:t>
            </a:r>
            <a:r>
              <a:rPr lang="en-US" sz="2400" b="1" dirty="0" smtClean="0">
                <a:solidFill>
                  <a:srgbClr val="FFFF00"/>
                </a:solidFill>
              </a:rPr>
              <a:t>took His stand in the way as an adversary against him. And he was riding on his donkey, and his two servants </a:t>
            </a:r>
            <a:r>
              <a:rPr lang="en-US" sz="2400" b="1" i="1" dirty="0" smtClean="0">
                <a:solidFill>
                  <a:srgbClr val="FFFF00"/>
                </a:solidFill>
              </a:rPr>
              <a:t>were</a:t>
            </a:r>
            <a:r>
              <a:rPr lang="en-US" sz="2400" b="1" dirty="0" smtClean="0">
                <a:solidFill>
                  <a:srgbClr val="FFFF00"/>
                </a:solidFill>
              </a:rPr>
              <a:t> with him. </a:t>
            </a:r>
            <a:r>
              <a:rPr lang="en-US" sz="2400" b="1" baseline="30000" dirty="0" smtClean="0">
                <a:solidFill>
                  <a:srgbClr val="FFFF00"/>
                </a:solidFill>
              </a:rPr>
              <a:t>23 </a:t>
            </a:r>
            <a:r>
              <a:rPr lang="en-US" sz="2400" b="1" dirty="0" smtClean="0">
                <a:solidFill>
                  <a:srgbClr val="FFFF00"/>
                </a:solidFill>
              </a:rPr>
              <a:t>Now the donkey saw the Angel of the </a:t>
            </a:r>
            <a:r>
              <a:rPr lang="en-US" sz="2400" b="1" cap="small" dirty="0" smtClean="0">
                <a:solidFill>
                  <a:srgbClr val="FFFF00"/>
                </a:solidFill>
              </a:rPr>
              <a:t>Lord</a:t>
            </a:r>
            <a:r>
              <a:rPr lang="en-US" sz="2400" b="1" dirty="0" smtClean="0">
                <a:solidFill>
                  <a:srgbClr val="FFFF00"/>
                </a:solidFill>
              </a:rPr>
              <a:t> standing in the way with His drawn sword in His hand, and the donkey turned aside out of the way and went into the field. So Balaam struck the donkey to turn her back onto the road. </a:t>
            </a:r>
            <a:r>
              <a:rPr lang="en-US" sz="2400" b="1" baseline="30000" dirty="0" smtClean="0">
                <a:solidFill>
                  <a:srgbClr val="FFFF00"/>
                </a:solidFill>
              </a:rPr>
              <a:t>24 </a:t>
            </a:r>
            <a:r>
              <a:rPr lang="en-US" sz="2400" b="1" dirty="0" smtClean="0">
                <a:solidFill>
                  <a:srgbClr val="FFFF00"/>
                </a:solidFill>
              </a:rPr>
              <a:t>Then the Angel of the </a:t>
            </a:r>
            <a:r>
              <a:rPr lang="en-US" sz="2400" b="1" cap="small" dirty="0" smtClean="0">
                <a:solidFill>
                  <a:srgbClr val="FFFF00"/>
                </a:solidFill>
              </a:rPr>
              <a:t>Lord</a:t>
            </a:r>
            <a:r>
              <a:rPr lang="en-US" sz="2400" b="1" dirty="0" smtClean="0">
                <a:solidFill>
                  <a:srgbClr val="FFFF00"/>
                </a:solidFill>
              </a:rPr>
              <a:t> stood in a narrow path between the vineyards, </a:t>
            </a:r>
            <a:r>
              <a:rPr lang="en-US" sz="2400" b="1" i="1" dirty="0" smtClean="0">
                <a:solidFill>
                  <a:srgbClr val="FFFF00"/>
                </a:solidFill>
              </a:rPr>
              <a:t>with</a:t>
            </a:r>
            <a:r>
              <a:rPr lang="en-US" sz="2400" b="1" dirty="0" smtClean="0">
                <a:solidFill>
                  <a:srgbClr val="FFFF00"/>
                </a:solidFill>
              </a:rPr>
              <a:t> a wall on this side and a wall on that side. </a:t>
            </a:r>
            <a:r>
              <a:rPr lang="en-US" sz="2400" b="1" baseline="30000" dirty="0" smtClean="0">
                <a:solidFill>
                  <a:srgbClr val="FFFF00"/>
                </a:solidFill>
              </a:rPr>
              <a:t>25 </a:t>
            </a:r>
            <a:r>
              <a:rPr lang="en-US" sz="2400" b="1" dirty="0" smtClean="0">
                <a:solidFill>
                  <a:srgbClr val="FFFF00"/>
                </a:solidFill>
              </a:rPr>
              <a:t>And when the donkey saw the Angel of the </a:t>
            </a:r>
            <a:r>
              <a:rPr lang="en-US" sz="2400" b="1" cap="small" dirty="0" smtClean="0">
                <a:solidFill>
                  <a:srgbClr val="FFFF00"/>
                </a:solidFill>
              </a:rPr>
              <a:t>Lord</a:t>
            </a:r>
            <a:r>
              <a:rPr lang="en-US" sz="2400" b="1" dirty="0" smtClean="0">
                <a:solidFill>
                  <a:srgbClr val="FFFF00"/>
                </a:solidFill>
              </a:rPr>
              <a:t>, she pushed herself against the wall and crushed Balaam’s foot against the wall; so he struck her again.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219200"/>
            <a:ext cx="7696200" cy="4893647"/>
          </a:xfrm>
          <a:prstGeom prst="rect">
            <a:avLst/>
          </a:prstGeom>
          <a:noFill/>
        </p:spPr>
        <p:txBody>
          <a:bodyPr wrap="square" rtlCol="0">
            <a:spAutoFit/>
          </a:bodyPr>
          <a:lstStyle/>
          <a:p>
            <a:r>
              <a:rPr lang="en-US" sz="2400" b="1" dirty="0" smtClean="0">
                <a:solidFill>
                  <a:srgbClr val="FFFF00"/>
                </a:solidFill>
              </a:rPr>
              <a:t> </a:t>
            </a:r>
            <a:r>
              <a:rPr lang="en-US" sz="2400" b="1" baseline="30000" dirty="0" smtClean="0">
                <a:solidFill>
                  <a:srgbClr val="FFFF00"/>
                </a:solidFill>
              </a:rPr>
              <a:t>26 </a:t>
            </a:r>
            <a:r>
              <a:rPr lang="en-US" sz="2400" b="1" dirty="0" smtClean="0">
                <a:solidFill>
                  <a:srgbClr val="FFFF00"/>
                </a:solidFill>
              </a:rPr>
              <a:t>Then the </a:t>
            </a:r>
            <a:r>
              <a:rPr lang="en-US" sz="2400" b="1" dirty="0" smtClean="0">
                <a:solidFill>
                  <a:schemeClr val="bg1"/>
                </a:solidFill>
              </a:rPr>
              <a:t>Angel of the </a:t>
            </a:r>
            <a:r>
              <a:rPr lang="en-US" sz="2400" b="1" cap="small" dirty="0" smtClean="0">
                <a:solidFill>
                  <a:schemeClr val="bg1"/>
                </a:solidFill>
              </a:rPr>
              <a:t>Lord</a:t>
            </a:r>
            <a:r>
              <a:rPr lang="en-US" sz="2400" b="1" dirty="0" smtClean="0">
                <a:solidFill>
                  <a:srgbClr val="FFFF00"/>
                </a:solidFill>
              </a:rPr>
              <a:t> went further, and stood in a narrow place where there </a:t>
            </a:r>
            <a:r>
              <a:rPr lang="en-US" sz="2400" b="1" i="1" dirty="0" smtClean="0">
                <a:solidFill>
                  <a:srgbClr val="FFFF00"/>
                </a:solidFill>
              </a:rPr>
              <a:t>was</a:t>
            </a:r>
            <a:r>
              <a:rPr lang="en-US" sz="2400" b="1" dirty="0" smtClean="0">
                <a:solidFill>
                  <a:srgbClr val="FFFF00"/>
                </a:solidFill>
              </a:rPr>
              <a:t> no way to turn either to the right hand or to the left. </a:t>
            </a:r>
            <a:r>
              <a:rPr lang="en-US" sz="2400" b="1" baseline="30000" dirty="0" smtClean="0">
                <a:solidFill>
                  <a:srgbClr val="FFFF00"/>
                </a:solidFill>
              </a:rPr>
              <a:t>27 </a:t>
            </a:r>
            <a:r>
              <a:rPr lang="en-US" sz="2400" b="1" dirty="0" smtClean="0">
                <a:solidFill>
                  <a:srgbClr val="FFFF00"/>
                </a:solidFill>
              </a:rPr>
              <a:t>And when the donkey saw the Angel of the </a:t>
            </a:r>
            <a:r>
              <a:rPr lang="en-US" sz="2400" b="1" cap="small" dirty="0" smtClean="0">
                <a:solidFill>
                  <a:srgbClr val="FFFF00"/>
                </a:solidFill>
              </a:rPr>
              <a:t>Lord</a:t>
            </a:r>
            <a:r>
              <a:rPr lang="en-US" sz="2400" b="1" dirty="0" smtClean="0">
                <a:solidFill>
                  <a:srgbClr val="FFFF00"/>
                </a:solidFill>
              </a:rPr>
              <a:t>, she lay down under Balaam; so Balaam’s anger was aroused, and he struck the donkey with his staff.</a:t>
            </a:r>
          </a:p>
          <a:p>
            <a:r>
              <a:rPr lang="en-US" sz="2400" b="1" baseline="30000" dirty="0" smtClean="0">
                <a:solidFill>
                  <a:srgbClr val="FFFF00"/>
                </a:solidFill>
              </a:rPr>
              <a:t>28 </a:t>
            </a:r>
            <a:r>
              <a:rPr lang="en-US" sz="2400" b="1" dirty="0" smtClean="0">
                <a:solidFill>
                  <a:srgbClr val="FFFF00"/>
                </a:solidFill>
              </a:rPr>
              <a:t>Then the </a:t>
            </a:r>
            <a:r>
              <a:rPr lang="en-US" sz="2400" b="1" cap="small" dirty="0" smtClean="0">
                <a:solidFill>
                  <a:srgbClr val="FFFF00"/>
                </a:solidFill>
              </a:rPr>
              <a:t>Lord</a:t>
            </a:r>
            <a:r>
              <a:rPr lang="en-US" sz="2400" b="1" dirty="0" smtClean="0">
                <a:solidFill>
                  <a:srgbClr val="FFFF00"/>
                </a:solidFill>
              </a:rPr>
              <a:t> opened the mouth of the donkey, and she said to Balaam, “What have I done to you, that you have struck me these three times?”</a:t>
            </a:r>
          </a:p>
          <a:p>
            <a:endParaRPr lang="en-US" sz="2400" b="1" dirty="0" smtClean="0">
              <a:solidFill>
                <a:srgbClr val="FFFF00"/>
              </a:solidFill>
            </a:endParaRPr>
          </a:p>
          <a:p>
            <a:r>
              <a:rPr lang="en-US" sz="2400" b="1" baseline="30000" dirty="0" smtClean="0">
                <a:solidFill>
                  <a:srgbClr val="FFFF00"/>
                </a:solidFill>
              </a:rPr>
              <a:t>29 </a:t>
            </a:r>
            <a:r>
              <a:rPr lang="en-US" sz="2400" b="1" dirty="0" smtClean="0">
                <a:solidFill>
                  <a:srgbClr val="FFFF00"/>
                </a:solidFill>
              </a:rPr>
              <a:t>And Balaam said to the donkey, “Because you have abused me. I wish there were a sword in my hand, for now I would kill you!”</a:t>
            </a:r>
          </a:p>
          <a:p>
            <a:endParaRPr lang="en-US" sz="2400" b="1" dirty="0" smtClean="0">
              <a:solidFill>
                <a:srgbClr val="FFFF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09600"/>
            <a:ext cx="8153400" cy="5416868"/>
          </a:xfrm>
          <a:prstGeom prst="rect">
            <a:avLst/>
          </a:prstGeom>
          <a:noFill/>
        </p:spPr>
        <p:txBody>
          <a:bodyPr wrap="square" rtlCol="0">
            <a:spAutoFit/>
          </a:bodyPr>
          <a:lstStyle/>
          <a:p>
            <a:r>
              <a:rPr lang="en-US" sz="2400" b="1" baseline="30000" dirty="0" smtClean="0">
                <a:solidFill>
                  <a:srgbClr val="FFFF00"/>
                </a:solidFill>
              </a:rPr>
              <a:t>30 </a:t>
            </a:r>
            <a:r>
              <a:rPr lang="en-US" sz="2400" b="1" dirty="0" smtClean="0">
                <a:solidFill>
                  <a:srgbClr val="FFFF00"/>
                </a:solidFill>
              </a:rPr>
              <a:t>So the </a:t>
            </a:r>
            <a:r>
              <a:rPr lang="en-US" sz="2400" b="1" dirty="0" smtClean="0">
                <a:solidFill>
                  <a:schemeClr val="bg2">
                    <a:lumMod val="75000"/>
                  </a:schemeClr>
                </a:solidFill>
              </a:rPr>
              <a:t>donkey</a:t>
            </a:r>
            <a:r>
              <a:rPr lang="en-US" sz="2400" b="1" dirty="0" smtClean="0">
                <a:solidFill>
                  <a:srgbClr val="FFFF00"/>
                </a:solidFill>
              </a:rPr>
              <a:t> said to Balaam, </a:t>
            </a:r>
            <a:r>
              <a:rPr lang="en-US" sz="2400" b="1" dirty="0" smtClean="0">
                <a:solidFill>
                  <a:schemeClr val="bg2">
                    <a:lumMod val="75000"/>
                  </a:schemeClr>
                </a:solidFill>
              </a:rPr>
              <a:t>“</a:t>
            </a:r>
            <a:r>
              <a:rPr lang="en-US" sz="2400" b="1" i="1" dirty="0" smtClean="0">
                <a:solidFill>
                  <a:schemeClr val="bg2">
                    <a:lumMod val="75000"/>
                  </a:schemeClr>
                </a:solidFill>
              </a:rPr>
              <a:t>Am</a:t>
            </a:r>
            <a:r>
              <a:rPr lang="en-US" sz="2400" b="1" dirty="0" smtClean="0">
                <a:solidFill>
                  <a:schemeClr val="bg2">
                    <a:lumMod val="75000"/>
                  </a:schemeClr>
                </a:solidFill>
              </a:rPr>
              <a:t> I not your donkey on which you have ridden, ever since </a:t>
            </a:r>
            <a:r>
              <a:rPr lang="en-US" sz="2400" b="1" i="1" dirty="0" smtClean="0">
                <a:solidFill>
                  <a:schemeClr val="bg2">
                    <a:lumMod val="75000"/>
                  </a:schemeClr>
                </a:solidFill>
              </a:rPr>
              <a:t>I became</a:t>
            </a:r>
            <a:r>
              <a:rPr lang="en-US" sz="2400" b="1" dirty="0" smtClean="0">
                <a:solidFill>
                  <a:schemeClr val="bg2">
                    <a:lumMod val="75000"/>
                  </a:schemeClr>
                </a:solidFill>
              </a:rPr>
              <a:t> yours, to this day? Was I ever disposed to do this to you?”</a:t>
            </a:r>
          </a:p>
          <a:p>
            <a:r>
              <a:rPr lang="en-US" sz="2400" b="1" dirty="0" smtClean="0">
                <a:solidFill>
                  <a:srgbClr val="FFFF00"/>
                </a:solidFill>
              </a:rPr>
              <a:t>And he said, “No.”</a:t>
            </a:r>
          </a:p>
          <a:p>
            <a:endParaRPr lang="en-US" sz="2400" b="1" baseline="30000" dirty="0" smtClean="0">
              <a:solidFill>
                <a:srgbClr val="FFFF00"/>
              </a:solidFill>
            </a:endParaRPr>
          </a:p>
          <a:p>
            <a:r>
              <a:rPr lang="en-US" sz="2400" b="1" baseline="30000" dirty="0" smtClean="0">
                <a:solidFill>
                  <a:srgbClr val="FFFF00"/>
                </a:solidFill>
              </a:rPr>
              <a:t>31 </a:t>
            </a:r>
            <a:r>
              <a:rPr lang="en-US" sz="2400" b="1" dirty="0" smtClean="0">
                <a:solidFill>
                  <a:srgbClr val="FFFF00"/>
                </a:solidFill>
              </a:rPr>
              <a:t>Then the </a:t>
            </a:r>
            <a:r>
              <a:rPr lang="en-US" sz="2400" b="1" cap="small" dirty="0" smtClean="0">
                <a:solidFill>
                  <a:srgbClr val="FFFF00"/>
                </a:solidFill>
              </a:rPr>
              <a:t>Lord</a:t>
            </a:r>
            <a:r>
              <a:rPr lang="en-US" sz="2400" b="1" dirty="0" smtClean="0">
                <a:solidFill>
                  <a:srgbClr val="FFFF00"/>
                </a:solidFill>
              </a:rPr>
              <a:t> opened Balaam’s eyes, and he saw the Angel of the </a:t>
            </a:r>
            <a:r>
              <a:rPr lang="en-US" sz="2400" b="1" cap="small" dirty="0" smtClean="0">
                <a:solidFill>
                  <a:srgbClr val="FFFF00"/>
                </a:solidFill>
              </a:rPr>
              <a:t>Lord</a:t>
            </a:r>
            <a:r>
              <a:rPr lang="en-US" sz="2400" b="1" dirty="0" smtClean="0">
                <a:solidFill>
                  <a:srgbClr val="FFFF00"/>
                </a:solidFill>
              </a:rPr>
              <a:t> standing in the way with His drawn sword in His hand; and he bowed his head and fell flat on his face. </a:t>
            </a:r>
            <a:r>
              <a:rPr lang="en-US" sz="2400" b="1" baseline="30000" dirty="0" smtClean="0">
                <a:solidFill>
                  <a:srgbClr val="FFFF00"/>
                </a:solidFill>
              </a:rPr>
              <a:t>32 </a:t>
            </a:r>
            <a:r>
              <a:rPr lang="en-US" sz="2400" b="1" dirty="0" smtClean="0">
                <a:solidFill>
                  <a:srgbClr val="FFFF00"/>
                </a:solidFill>
              </a:rPr>
              <a:t>And the </a:t>
            </a:r>
            <a:r>
              <a:rPr lang="en-US" sz="2400" b="1" u="sng" dirty="0" smtClean="0">
                <a:solidFill>
                  <a:srgbClr val="FFFF00"/>
                </a:solidFill>
              </a:rPr>
              <a:t>Angel</a:t>
            </a:r>
            <a:r>
              <a:rPr lang="en-US" sz="2400" b="1" dirty="0" smtClean="0">
                <a:solidFill>
                  <a:srgbClr val="FFFF00"/>
                </a:solidFill>
              </a:rPr>
              <a:t> of the </a:t>
            </a:r>
            <a:r>
              <a:rPr lang="en-US" sz="2400" b="1" cap="small" dirty="0" smtClean="0">
                <a:solidFill>
                  <a:srgbClr val="FFFF00"/>
                </a:solidFill>
              </a:rPr>
              <a:t>Lord </a:t>
            </a:r>
            <a:r>
              <a:rPr lang="en-US" sz="2400" b="1" dirty="0" smtClean="0">
                <a:solidFill>
                  <a:srgbClr val="FFFF00"/>
                </a:solidFill>
              </a:rPr>
              <a:t>said to him</a:t>
            </a:r>
            <a:r>
              <a:rPr lang="en-US" sz="2400" b="1" u="sng" dirty="0" smtClean="0">
                <a:solidFill>
                  <a:srgbClr val="FFFF00"/>
                </a:solidFill>
              </a:rPr>
              <a:t>, “Why have you struck your donkey these three times? Behold, I have come out to stand against you, because </a:t>
            </a:r>
            <a:r>
              <a:rPr lang="en-US" sz="2400" b="1" i="1" u="sng" dirty="0" smtClean="0">
                <a:solidFill>
                  <a:srgbClr val="FFFF00"/>
                </a:solidFill>
              </a:rPr>
              <a:t>your</a:t>
            </a:r>
            <a:r>
              <a:rPr lang="en-US" sz="2400" b="1" u="sng" dirty="0" smtClean="0">
                <a:solidFill>
                  <a:srgbClr val="FFFF00"/>
                </a:solidFill>
              </a:rPr>
              <a:t> way is perverse</a:t>
            </a:r>
            <a:r>
              <a:rPr lang="en-US" sz="2400" b="1" u="sng" baseline="30000" dirty="0" smtClean="0">
                <a:solidFill>
                  <a:srgbClr val="FFFF00"/>
                </a:solidFill>
              </a:rPr>
              <a:t> </a:t>
            </a:r>
            <a:r>
              <a:rPr lang="en-US" sz="2400" b="1" u="sng" dirty="0" smtClean="0">
                <a:solidFill>
                  <a:srgbClr val="FFFF00"/>
                </a:solidFill>
              </a:rPr>
              <a:t>before Me. </a:t>
            </a:r>
            <a:r>
              <a:rPr lang="en-US" sz="2400" b="1" u="sng" baseline="30000" dirty="0" smtClean="0">
                <a:solidFill>
                  <a:srgbClr val="FFFF00"/>
                </a:solidFill>
              </a:rPr>
              <a:t>33 </a:t>
            </a:r>
            <a:r>
              <a:rPr lang="en-US" sz="2400" b="1" u="sng" dirty="0" smtClean="0">
                <a:solidFill>
                  <a:srgbClr val="FFFF00"/>
                </a:solidFill>
              </a:rPr>
              <a:t>The donkey saw Me and turned aside from Me these three times. If she had not turned aside from Me, surely I would also have killed you by now, and let her live.”</a:t>
            </a:r>
          </a:p>
          <a:p>
            <a:endParaRPr lang="en-US" dirty="0">
              <a:solidFill>
                <a:srgbClr val="FFFF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066800"/>
            <a:ext cx="7315200" cy="4801314"/>
          </a:xfrm>
          <a:prstGeom prst="rect">
            <a:avLst/>
          </a:prstGeom>
          <a:noFill/>
        </p:spPr>
        <p:txBody>
          <a:bodyPr wrap="square" rtlCol="0">
            <a:spAutoFit/>
          </a:bodyPr>
          <a:lstStyle/>
          <a:p>
            <a:r>
              <a:rPr lang="en-US" sz="2400" b="1" baseline="30000" dirty="0" smtClean="0">
                <a:solidFill>
                  <a:srgbClr val="FFFF00"/>
                </a:solidFill>
              </a:rPr>
              <a:t>34 </a:t>
            </a:r>
            <a:r>
              <a:rPr lang="en-US" sz="2400" b="1" dirty="0" smtClean="0">
                <a:solidFill>
                  <a:srgbClr val="FFFF00"/>
                </a:solidFill>
              </a:rPr>
              <a:t>And Balaam said to the Angel of the </a:t>
            </a:r>
            <a:r>
              <a:rPr lang="en-US" sz="2400" b="1" cap="small" dirty="0" smtClean="0">
                <a:solidFill>
                  <a:srgbClr val="FFFF00"/>
                </a:solidFill>
              </a:rPr>
              <a:t>Lord</a:t>
            </a:r>
            <a:r>
              <a:rPr lang="en-US" sz="2400" b="1" dirty="0" smtClean="0">
                <a:solidFill>
                  <a:srgbClr val="FFFF00"/>
                </a:solidFill>
              </a:rPr>
              <a:t>, “I have sinned, for I did not know You stood in the way against me. Now therefore, if it displeases You, I will turn back.”</a:t>
            </a:r>
          </a:p>
          <a:p>
            <a:r>
              <a:rPr lang="en-US" sz="2400" b="1" baseline="30000" dirty="0" smtClean="0">
                <a:solidFill>
                  <a:srgbClr val="FFFF00"/>
                </a:solidFill>
              </a:rPr>
              <a:t>35 </a:t>
            </a:r>
            <a:r>
              <a:rPr lang="en-US" sz="2400" b="1" dirty="0" smtClean="0">
                <a:solidFill>
                  <a:srgbClr val="FFFF00"/>
                </a:solidFill>
              </a:rPr>
              <a:t>Then the Angel of the </a:t>
            </a:r>
            <a:r>
              <a:rPr lang="en-US" sz="2400" b="1" cap="small" dirty="0" smtClean="0">
                <a:solidFill>
                  <a:srgbClr val="FFFF00"/>
                </a:solidFill>
              </a:rPr>
              <a:t>Lord</a:t>
            </a:r>
            <a:r>
              <a:rPr lang="en-US" sz="2400" b="1" dirty="0" smtClean="0">
                <a:solidFill>
                  <a:srgbClr val="FFFF00"/>
                </a:solidFill>
              </a:rPr>
              <a:t> said to Balaam, </a:t>
            </a:r>
            <a:r>
              <a:rPr lang="en-US" sz="2400" b="1" u="sng" dirty="0" smtClean="0">
                <a:solidFill>
                  <a:srgbClr val="FFFF00"/>
                </a:solidFill>
              </a:rPr>
              <a:t>“Go with the men, but only the word that I speak to you, that you shall speak.” </a:t>
            </a:r>
            <a:r>
              <a:rPr lang="en-US" sz="2400" b="1" dirty="0" smtClean="0">
                <a:solidFill>
                  <a:srgbClr val="FFFF00"/>
                </a:solidFill>
              </a:rPr>
              <a:t>So Balaam went with the princes of Balak.</a:t>
            </a:r>
          </a:p>
          <a:p>
            <a:r>
              <a:rPr lang="en-US" sz="2400" b="1" baseline="30000" dirty="0" smtClean="0">
                <a:solidFill>
                  <a:srgbClr val="FFFF00"/>
                </a:solidFill>
              </a:rPr>
              <a:t>36 </a:t>
            </a:r>
            <a:r>
              <a:rPr lang="en-US" sz="2400" b="1" dirty="0" smtClean="0">
                <a:solidFill>
                  <a:srgbClr val="FFFF00"/>
                </a:solidFill>
              </a:rPr>
              <a:t>Now when Balak heard that Balaam was coming, he went out to meet him at the city of Moab, which </a:t>
            </a:r>
            <a:r>
              <a:rPr lang="en-US" sz="2400" b="1" i="1" dirty="0" smtClean="0">
                <a:solidFill>
                  <a:srgbClr val="FFFF00"/>
                </a:solidFill>
              </a:rPr>
              <a:t>is</a:t>
            </a:r>
            <a:r>
              <a:rPr lang="en-US" sz="2400" b="1" dirty="0" smtClean="0">
                <a:solidFill>
                  <a:srgbClr val="FFFF00"/>
                </a:solidFill>
              </a:rPr>
              <a:t> on the border at the </a:t>
            </a:r>
            <a:r>
              <a:rPr lang="en-US" sz="2400" b="1" dirty="0" err="1" smtClean="0">
                <a:solidFill>
                  <a:srgbClr val="FFFF00"/>
                </a:solidFill>
              </a:rPr>
              <a:t>Arnon</a:t>
            </a:r>
            <a:r>
              <a:rPr lang="en-US" sz="2400" b="1" dirty="0" smtClean="0">
                <a:solidFill>
                  <a:srgbClr val="FFFF00"/>
                </a:solidFill>
              </a:rPr>
              <a:t>, the boundary of the territory. </a:t>
            </a:r>
            <a:r>
              <a:rPr lang="en-US" sz="2400" b="1" baseline="30000" dirty="0" smtClean="0">
                <a:solidFill>
                  <a:srgbClr val="FFFF00"/>
                </a:solidFill>
              </a:rPr>
              <a:t>37 </a:t>
            </a:r>
            <a:r>
              <a:rPr lang="en-US" sz="2400" b="1" dirty="0" smtClean="0">
                <a:solidFill>
                  <a:srgbClr val="FFFF00"/>
                </a:solidFill>
              </a:rPr>
              <a:t>Then Balak said to Balaam, “Did I not earnestly send to you, calling for you? Why did you not come to me? Am I not able to honor you?”</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00428" y="191134"/>
            <a:ext cx="7057772" cy="1243930"/>
          </a:xfrm>
          <a:prstGeom prst="rect">
            <a:avLst/>
          </a:prstGeom>
        </p:spPr>
        <p:txBody>
          <a:bodyPr vert="horz" wrap="square" lIns="0" tIns="12700" rIns="0" bIns="0" rtlCol="0">
            <a:spAutoFit/>
          </a:bodyPr>
          <a:lstStyle/>
          <a:p>
            <a:pPr marL="58419" marR="5080" indent="-45720" algn="ctr">
              <a:lnSpc>
                <a:spcPct val="100000"/>
              </a:lnSpc>
              <a:spcBef>
                <a:spcPts val="100"/>
              </a:spcBef>
            </a:pPr>
            <a:r>
              <a:rPr sz="4000" spc="-10" dirty="0" smtClean="0">
                <a:latin typeface="Calibri"/>
                <a:cs typeface="Calibri"/>
              </a:rPr>
              <a:t>From </a:t>
            </a:r>
            <a:r>
              <a:rPr sz="4000" spc="-15" dirty="0">
                <a:latin typeface="Calibri"/>
                <a:cs typeface="Calibri"/>
              </a:rPr>
              <a:t>Gilgal, </a:t>
            </a:r>
            <a:r>
              <a:rPr sz="4000" spc="-5" dirty="0">
                <a:latin typeface="Calibri"/>
                <a:cs typeface="Calibri"/>
              </a:rPr>
              <a:t>Jericho </a:t>
            </a:r>
            <a:r>
              <a:rPr lang="en-US" sz="4000" dirty="0" smtClean="0">
                <a:latin typeface="Calibri"/>
                <a:cs typeface="Calibri"/>
              </a:rPr>
              <a:t>–</a:t>
            </a:r>
            <a:r>
              <a:rPr sz="4000" dirty="0" smtClean="0">
                <a:latin typeface="Calibri"/>
                <a:cs typeface="Calibri"/>
              </a:rPr>
              <a:t> </a:t>
            </a:r>
            <a:r>
              <a:rPr sz="4000" spc="-5" dirty="0" smtClean="0">
                <a:latin typeface="Calibri"/>
                <a:cs typeface="Calibri"/>
              </a:rPr>
              <a:t>claiming</a:t>
            </a:r>
            <a:r>
              <a:rPr lang="en-US" sz="4000" spc="-5" dirty="0" smtClean="0">
                <a:latin typeface="Calibri"/>
                <a:cs typeface="Calibri"/>
              </a:rPr>
              <a:t/>
            </a:r>
            <a:br>
              <a:rPr lang="en-US" sz="4000" spc="-5" dirty="0" smtClean="0">
                <a:latin typeface="Calibri"/>
                <a:cs typeface="Calibri"/>
              </a:rPr>
            </a:br>
            <a:r>
              <a:rPr lang="en-US" sz="4000" spc="-5" dirty="0" smtClean="0">
                <a:latin typeface="Calibri"/>
                <a:cs typeface="Calibri"/>
              </a:rPr>
              <a:t> </a:t>
            </a:r>
            <a:r>
              <a:rPr sz="4000" spc="-5" dirty="0" smtClean="0">
                <a:latin typeface="Calibri"/>
                <a:cs typeface="Calibri"/>
              </a:rPr>
              <a:t> </a:t>
            </a:r>
            <a:r>
              <a:rPr sz="4000" dirty="0">
                <a:latin typeface="Calibri"/>
                <a:cs typeface="Calibri"/>
              </a:rPr>
              <a:t>back </a:t>
            </a:r>
            <a:r>
              <a:rPr lang="en-US" sz="4000" dirty="0" smtClean="0">
                <a:latin typeface="Calibri"/>
                <a:cs typeface="Calibri"/>
              </a:rPr>
              <a:t>the </a:t>
            </a:r>
            <a:r>
              <a:rPr sz="4000" dirty="0" smtClean="0">
                <a:latin typeface="Calibri"/>
                <a:cs typeface="Calibri"/>
              </a:rPr>
              <a:t>land </a:t>
            </a:r>
            <a:r>
              <a:rPr sz="4000" dirty="0">
                <a:latin typeface="Calibri"/>
                <a:cs typeface="Calibri"/>
              </a:rPr>
              <a:t>in</a:t>
            </a:r>
            <a:r>
              <a:rPr sz="4000" spc="-25" dirty="0">
                <a:latin typeface="Calibri"/>
                <a:cs typeface="Calibri"/>
              </a:rPr>
              <a:t> </a:t>
            </a:r>
            <a:r>
              <a:rPr sz="4000" dirty="0">
                <a:latin typeface="Calibri"/>
                <a:cs typeface="Calibri"/>
              </a:rPr>
              <a:t>Canaan.</a:t>
            </a:r>
          </a:p>
        </p:txBody>
      </p:sp>
      <p:sp>
        <p:nvSpPr>
          <p:cNvPr id="3" name="object 3"/>
          <p:cNvSpPr txBox="1"/>
          <p:nvPr/>
        </p:nvSpPr>
        <p:spPr>
          <a:xfrm>
            <a:off x="536257" y="1511744"/>
            <a:ext cx="7692390" cy="4678204"/>
          </a:xfrm>
          <a:prstGeom prst="rect">
            <a:avLst/>
          </a:prstGeom>
        </p:spPr>
        <p:txBody>
          <a:bodyPr vert="horz" wrap="square" lIns="0" tIns="109220" rIns="0" bIns="0" rtlCol="0">
            <a:spAutoFit/>
          </a:bodyPr>
          <a:lstStyle/>
          <a:p>
            <a:pPr marL="355600" indent="-342900">
              <a:lnSpc>
                <a:spcPct val="100000"/>
              </a:lnSpc>
              <a:spcBef>
                <a:spcPts val="860"/>
              </a:spcBef>
              <a:buFont typeface="Arial"/>
              <a:buChar char="•"/>
              <a:tabLst>
                <a:tab pos="354965" algn="l"/>
                <a:tab pos="355600" algn="l"/>
              </a:tabLst>
            </a:pPr>
            <a:r>
              <a:rPr sz="3200" spc="-15" dirty="0" smtClean="0">
                <a:solidFill>
                  <a:srgbClr val="FFFF00"/>
                </a:solidFill>
                <a:latin typeface="Calibri"/>
                <a:cs typeface="Calibri"/>
              </a:rPr>
              <a:t>Review</a:t>
            </a:r>
            <a:r>
              <a:rPr lang="en-US" sz="3200" spc="-15" dirty="0" smtClean="0">
                <a:solidFill>
                  <a:srgbClr val="FFFF00"/>
                </a:solidFill>
                <a:latin typeface="Calibri"/>
                <a:cs typeface="Calibri"/>
              </a:rPr>
              <a:t>:</a:t>
            </a:r>
          </a:p>
          <a:p>
            <a:pPr marL="355600" indent="-342900">
              <a:lnSpc>
                <a:spcPct val="100000"/>
              </a:lnSpc>
              <a:spcBef>
                <a:spcPts val="860"/>
              </a:spcBef>
              <a:buFont typeface="Arial"/>
              <a:buChar char="•"/>
              <a:tabLst>
                <a:tab pos="354965" algn="l"/>
                <a:tab pos="355600" algn="l"/>
              </a:tabLst>
            </a:pPr>
            <a:r>
              <a:rPr lang="en-US" sz="3200" spc="-15" dirty="0" smtClean="0">
                <a:solidFill>
                  <a:srgbClr val="FFFF00"/>
                </a:solidFill>
                <a:latin typeface="Calibri"/>
                <a:cs typeface="Calibri"/>
              </a:rPr>
              <a:t> The journey</a:t>
            </a:r>
            <a:endParaRPr sz="3200" dirty="0">
              <a:latin typeface="Calibri"/>
              <a:cs typeface="Calibri"/>
            </a:endParaRPr>
          </a:p>
          <a:p>
            <a:pPr marL="355600" indent="-342900">
              <a:lnSpc>
                <a:spcPct val="100000"/>
              </a:lnSpc>
              <a:spcBef>
                <a:spcPts val="760"/>
              </a:spcBef>
              <a:buFont typeface="Arial"/>
              <a:buChar char="•"/>
              <a:tabLst>
                <a:tab pos="354965" algn="l"/>
                <a:tab pos="355600" algn="l"/>
              </a:tabLst>
            </a:pPr>
            <a:r>
              <a:rPr sz="3200" spc="-35" dirty="0">
                <a:solidFill>
                  <a:srgbClr val="FFFF00"/>
                </a:solidFill>
                <a:latin typeface="Calibri"/>
                <a:cs typeface="Calibri"/>
              </a:rPr>
              <a:t>Verses </a:t>
            </a:r>
            <a:r>
              <a:rPr sz="3200" dirty="0">
                <a:solidFill>
                  <a:srgbClr val="FFFF00"/>
                </a:solidFill>
                <a:latin typeface="Calibri"/>
                <a:cs typeface="Calibri"/>
              </a:rPr>
              <a:t>and</a:t>
            </a:r>
            <a:r>
              <a:rPr sz="3200" spc="-15" dirty="0">
                <a:solidFill>
                  <a:srgbClr val="FFFF00"/>
                </a:solidFill>
                <a:latin typeface="Calibri"/>
                <a:cs typeface="Calibri"/>
              </a:rPr>
              <a:t> </a:t>
            </a:r>
            <a:r>
              <a:rPr sz="3200" dirty="0">
                <a:solidFill>
                  <a:srgbClr val="FFFF00"/>
                </a:solidFill>
                <a:latin typeface="Calibri"/>
                <a:cs typeface="Calibri"/>
              </a:rPr>
              <a:t>Commandments…</a:t>
            </a:r>
            <a:endParaRPr sz="3200" dirty="0">
              <a:latin typeface="Calibri"/>
              <a:cs typeface="Calibri"/>
            </a:endParaRPr>
          </a:p>
          <a:p>
            <a:pPr marL="756285" lvl="1" indent="-286385">
              <a:lnSpc>
                <a:spcPct val="100000"/>
              </a:lnSpc>
              <a:spcBef>
                <a:spcPts val="785"/>
              </a:spcBef>
              <a:buClr>
                <a:srgbClr val="FFFF00"/>
              </a:buClr>
              <a:buFont typeface="Arial"/>
              <a:buChar char="–"/>
              <a:tabLst>
                <a:tab pos="848360" algn="l"/>
              </a:tabLst>
            </a:pPr>
            <a:r>
              <a:rPr dirty="0"/>
              <a:t>	</a:t>
            </a:r>
            <a:r>
              <a:rPr sz="3200" spc="-10" dirty="0">
                <a:solidFill>
                  <a:srgbClr val="FFFF00"/>
                </a:solidFill>
                <a:latin typeface="Calibri"/>
                <a:cs typeface="Calibri"/>
              </a:rPr>
              <a:t>Crossing </a:t>
            </a:r>
            <a:r>
              <a:rPr sz="3200" dirty="0">
                <a:solidFill>
                  <a:srgbClr val="FFFF00"/>
                </a:solidFill>
                <a:latin typeface="Calibri"/>
                <a:cs typeface="Calibri"/>
              </a:rPr>
              <a:t>the </a:t>
            </a:r>
            <a:r>
              <a:rPr sz="3200" spc="-10" dirty="0">
                <a:solidFill>
                  <a:srgbClr val="FFFF00"/>
                </a:solidFill>
                <a:latin typeface="Calibri"/>
                <a:cs typeface="Calibri"/>
              </a:rPr>
              <a:t>Jordan</a:t>
            </a:r>
            <a:r>
              <a:rPr sz="3200" spc="30" dirty="0">
                <a:solidFill>
                  <a:srgbClr val="FFFF00"/>
                </a:solidFill>
                <a:latin typeface="Calibri"/>
                <a:cs typeface="Calibri"/>
              </a:rPr>
              <a:t> </a:t>
            </a:r>
            <a:r>
              <a:rPr sz="3200" spc="-10" dirty="0">
                <a:solidFill>
                  <a:srgbClr val="FFFF00"/>
                </a:solidFill>
                <a:latin typeface="Calibri"/>
                <a:cs typeface="Calibri"/>
              </a:rPr>
              <a:t>River</a:t>
            </a:r>
            <a:endParaRPr sz="3200" dirty="0">
              <a:latin typeface="Calibri"/>
              <a:cs typeface="Calibri"/>
            </a:endParaRPr>
          </a:p>
          <a:p>
            <a:pPr marL="756285" lvl="1" indent="-286385">
              <a:lnSpc>
                <a:spcPct val="100000"/>
              </a:lnSpc>
              <a:spcBef>
                <a:spcPts val="765"/>
              </a:spcBef>
              <a:buFont typeface="Arial"/>
              <a:buChar char="–"/>
              <a:tabLst>
                <a:tab pos="756920" algn="l"/>
              </a:tabLst>
            </a:pPr>
            <a:r>
              <a:rPr lang="en-US" sz="3200" spc="-5" dirty="0" smtClean="0">
                <a:solidFill>
                  <a:srgbClr val="FFFF00"/>
                </a:solidFill>
                <a:latin typeface="Calibri"/>
                <a:cs typeface="Calibri"/>
              </a:rPr>
              <a:t> </a:t>
            </a:r>
            <a:r>
              <a:rPr sz="3200" spc="-5" dirty="0" smtClean="0">
                <a:solidFill>
                  <a:srgbClr val="FFFF00"/>
                </a:solidFill>
                <a:latin typeface="Calibri"/>
                <a:cs typeface="Calibri"/>
              </a:rPr>
              <a:t>The </a:t>
            </a:r>
            <a:r>
              <a:rPr sz="3200" dirty="0">
                <a:solidFill>
                  <a:srgbClr val="FFFF00"/>
                </a:solidFill>
                <a:latin typeface="Calibri"/>
                <a:cs typeface="Calibri"/>
              </a:rPr>
              <a:t>Ark </a:t>
            </a:r>
            <a:r>
              <a:rPr sz="3200" spc="-5" dirty="0">
                <a:solidFill>
                  <a:srgbClr val="FFFF00"/>
                </a:solidFill>
                <a:latin typeface="Calibri"/>
                <a:cs typeface="Calibri"/>
              </a:rPr>
              <a:t>of </a:t>
            </a:r>
            <a:r>
              <a:rPr sz="3200" dirty="0">
                <a:solidFill>
                  <a:srgbClr val="FFFF00"/>
                </a:solidFill>
                <a:latin typeface="Calibri"/>
                <a:cs typeface="Calibri"/>
              </a:rPr>
              <a:t>the</a:t>
            </a:r>
            <a:r>
              <a:rPr sz="3200" spc="-25" dirty="0">
                <a:solidFill>
                  <a:srgbClr val="FFFF00"/>
                </a:solidFill>
                <a:latin typeface="Calibri"/>
                <a:cs typeface="Calibri"/>
              </a:rPr>
              <a:t> </a:t>
            </a:r>
            <a:r>
              <a:rPr sz="3200" spc="-15" dirty="0">
                <a:solidFill>
                  <a:srgbClr val="FFFF00"/>
                </a:solidFill>
                <a:latin typeface="Calibri"/>
                <a:cs typeface="Calibri"/>
              </a:rPr>
              <a:t>Covenant</a:t>
            </a:r>
            <a:endParaRPr sz="3200" dirty="0">
              <a:latin typeface="Calibri"/>
              <a:cs typeface="Calibri"/>
            </a:endParaRPr>
          </a:p>
          <a:p>
            <a:pPr marL="756285" lvl="1" indent="-286385">
              <a:lnSpc>
                <a:spcPct val="100000"/>
              </a:lnSpc>
              <a:spcBef>
                <a:spcPts val="760"/>
              </a:spcBef>
              <a:buFont typeface="Arial"/>
              <a:buChar char="–"/>
              <a:tabLst>
                <a:tab pos="756920" algn="l"/>
              </a:tabLst>
            </a:pPr>
            <a:r>
              <a:rPr lang="en-US" sz="3200" spc="-5" dirty="0" smtClean="0">
                <a:solidFill>
                  <a:srgbClr val="FFFF00"/>
                </a:solidFill>
                <a:latin typeface="Calibri"/>
                <a:cs typeface="Calibri"/>
              </a:rPr>
              <a:t> </a:t>
            </a:r>
            <a:r>
              <a:rPr sz="3200" spc="-5" dirty="0" smtClean="0">
                <a:solidFill>
                  <a:srgbClr val="FFFF00"/>
                </a:solidFill>
                <a:latin typeface="Calibri"/>
                <a:cs typeface="Calibri"/>
              </a:rPr>
              <a:t>12 </a:t>
            </a:r>
            <a:r>
              <a:rPr sz="3200" spc="-15" dirty="0">
                <a:solidFill>
                  <a:srgbClr val="FFFF00"/>
                </a:solidFill>
                <a:latin typeface="Calibri"/>
                <a:cs typeface="Calibri"/>
              </a:rPr>
              <a:t>stones </a:t>
            </a:r>
            <a:r>
              <a:rPr sz="3200" spc="-5" dirty="0">
                <a:solidFill>
                  <a:srgbClr val="FFFF00"/>
                </a:solidFill>
                <a:latin typeface="Calibri"/>
                <a:cs typeface="Calibri"/>
              </a:rPr>
              <a:t>piled </a:t>
            </a:r>
            <a:r>
              <a:rPr sz="3200" dirty="0">
                <a:solidFill>
                  <a:srgbClr val="FFFF00"/>
                </a:solidFill>
                <a:latin typeface="Calibri"/>
                <a:cs typeface="Calibri"/>
              </a:rPr>
              <a:t>in the </a:t>
            </a:r>
            <a:r>
              <a:rPr sz="3200" spc="-10" dirty="0">
                <a:solidFill>
                  <a:srgbClr val="FFFF00"/>
                </a:solidFill>
                <a:latin typeface="Calibri"/>
                <a:cs typeface="Calibri"/>
              </a:rPr>
              <a:t>Jordan</a:t>
            </a:r>
            <a:r>
              <a:rPr sz="3200" spc="25" dirty="0">
                <a:solidFill>
                  <a:srgbClr val="FFFF00"/>
                </a:solidFill>
                <a:latin typeface="Calibri"/>
                <a:cs typeface="Calibri"/>
              </a:rPr>
              <a:t> </a:t>
            </a:r>
            <a:r>
              <a:rPr sz="3200" spc="-10" dirty="0">
                <a:solidFill>
                  <a:srgbClr val="FFFF00"/>
                </a:solidFill>
                <a:latin typeface="Calibri"/>
                <a:cs typeface="Calibri"/>
              </a:rPr>
              <a:t>River</a:t>
            </a:r>
            <a:endParaRPr sz="3200" dirty="0">
              <a:latin typeface="Calibri"/>
              <a:cs typeface="Calibri"/>
            </a:endParaRPr>
          </a:p>
          <a:p>
            <a:pPr marL="756285" marR="5080" lvl="1" indent="-286385">
              <a:lnSpc>
                <a:spcPct val="100000"/>
              </a:lnSpc>
              <a:spcBef>
                <a:spcPts val="780"/>
              </a:spcBef>
              <a:buClr>
                <a:srgbClr val="FFFF00"/>
              </a:buClr>
              <a:buFont typeface="Arial"/>
              <a:buChar char="–"/>
              <a:tabLst>
                <a:tab pos="848360" algn="l"/>
              </a:tabLst>
            </a:pPr>
            <a:r>
              <a:rPr dirty="0"/>
              <a:t>	</a:t>
            </a:r>
            <a:r>
              <a:rPr sz="3200" spc="-5" dirty="0">
                <a:solidFill>
                  <a:srgbClr val="FFFF00"/>
                </a:solidFill>
                <a:latin typeface="Calibri"/>
                <a:cs typeface="Calibri"/>
              </a:rPr>
              <a:t>12 </a:t>
            </a:r>
            <a:r>
              <a:rPr sz="3200" spc="-15" dirty="0">
                <a:solidFill>
                  <a:srgbClr val="FFFF00"/>
                </a:solidFill>
                <a:latin typeface="Calibri"/>
                <a:cs typeface="Calibri"/>
              </a:rPr>
              <a:t>stones </a:t>
            </a:r>
            <a:r>
              <a:rPr sz="3200" spc="-25" dirty="0">
                <a:solidFill>
                  <a:srgbClr val="FFFF00"/>
                </a:solidFill>
                <a:latin typeface="Calibri"/>
                <a:cs typeface="Calibri"/>
              </a:rPr>
              <a:t>taken </a:t>
            </a:r>
            <a:r>
              <a:rPr sz="3200" spc="-20" dirty="0">
                <a:solidFill>
                  <a:srgbClr val="FFFF00"/>
                </a:solidFill>
                <a:latin typeface="Calibri"/>
                <a:cs typeface="Calibri"/>
              </a:rPr>
              <a:t>from </a:t>
            </a:r>
            <a:r>
              <a:rPr sz="3200" dirty="0">
                <a:solidFill>
                  <a:srgbClr val="FFFF00"/>
                </a:solidFill>
                <a:latin typeface="Calibri"/>
                <a:cs typeface="Calibri"/>
              </a:rPr>
              <a:t>the </a:t>
            </a:r>
            <a:r>
              <a:rPr sz="3200" spc="-10" dirty="0">
                <a:solidFill>
                  <a:srgbClr val="FFFF00"/>
                </a:solidFill>
                <a:latin typeface="Calibri"/>
                <a:cs typeface="Calibri"/>
              </a:rPr>
              <a:t>river </a:t>
            </a:r>
            <a:r>
              <a:rPr sz="3200" spc="-20" dirty="0">
                <a:solidFill>
                  <a:srgbClr val="FFFF00"/>
                </a:solidFill>
                <a:latin typeface="Calibri"/>
                <a:cs typeface="Calibri"/>
              </a:rPr>
              <a:t>to </a:t>
            </a:r>
            <a:r>
              <a:rPr sz="3200" spc="-5" dirty="0">
                <a:solidFill>
                  <a:srgbClr val="FFFF00"/>
                </a:solidFill>
                <a:latin typeface="Calibri"/>
                <a:cs typeface="Calibri"/>
              </a:rPr>
              <a:t>build </a:t>
            </a:r>
            <a:r>
              <a:rPr sz="3200" dirty="0">
                <a:solidFill>
                  <a:srgbClr val="FFFF00"/>
                </a:solidFill>
                <a:latin typeface="Calibri"/>
                <a:cs typeface="Calibri"/>
              </a:rPr>
              <a:t>an  </a:t>
            </a:r>
            <a:r>
              <a:rPr sz="3200" spc="-10" dirty="0">
                <a:solidFill>
                  <a:srgbClr val="FFFF00"/>
                </a:solidFill>
                <a:latin typeface="Calibri"/>
                <a:cs typeface="Calibri"/>
              </a:rPr>
              <a:t>altar</a:t>
            </a:r>
            <a:endParaRPr sz="3200" dirty="0">
              <a:latin typeface="Calibri"/>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914400"/>
            <a:ext cx="7239000" cy="1323439"/>
          </a:xfrm>
          <a:prstGeom prst="rect">
            <a:avLst/>
          </a:prstGeom>
          <a:noFill/>
        </p:spPr>
        <p:txBody>
          <a:bodyPr wrap="square" rtlCol="0">
            <a:spAutoFit/>
          </a:bodyPr>
          <a:lstStyle/>
          <a:p>
            <a:r>
              <a:rPr lang="en-US" sz="3200" baseline="30000" dirty="0" smtClean="0">
                <a:solidFill>
                  <a:srgbClr val="FFFF00"/>
                </a:solidFill>
              </a:rPr>
              <a:t>38 </a:t>
            </a:r>
            <a:r>
              <a:rPr lang="en-US" sz="2400" b="1" dirty="0" smtClean="0">
                <a:solidFill>
                  <a:srgbClr val="FFFF00"/>
                </a:solidFill>
              </a:rPr>
              <a:t>And Balaam said to Balak, “Look, I have come to you! Now, have I any power at all to say anything? The word that God puts in my mouth, that I must speak.”</a:t>
            </a:r>
            <a:r>
              <a:rPr lang="en-US" sz="3200" dirty="0" smtClean="0">
                <a:solidFill>
                  <a:srgbClr val="FFFF00"/>
                </a:solidFill>
              </a:rPr>
              <a:t> </a:t>
            </a:r>
            <a:endParaRPr lang="en-US" sz="3200" dirty="0"/>
          </a:p>
        </p:txBody>
      </p:sp>
      <p:sp>
        <p:nvSpPr>
          <p:cNvPr id="4" name="TextBox 3"/>
          <p:cNvSpPr txBox="1"/>
          <p:nvPr/>
        </p:nvSpPr>
        <p:spPr>
          <a:xfrm>
            <a:off x="1143000" y="2438400"/>
            <a:ext cx="7010400" cy="3447098"/>
          </a:xfrm>
          <a:prstGeom prst="rect">
            <a:avLst/>
          </a:prstGeom>
          <a:noFill/>
        </p:spPr>
        <p:txBody>
          <a:bodyPr wrap="square" rtlCol="0">
            <a:spAutoFit/>
          </a:bodyPr>
          <a:lstStyle/>
          <a:p>
            <a:r>
              <a:rPr lang="en-US" sz="2800" b="1" dirty="0" smtClean="0">
                <a:solidFill>
                  <a:srgbClr val="FFC000"/>
                </a:solidFill>
              </a:rPr>
              <a:t>Numbers 24</a:t>
            </a:r>
          </a:p>
          <a:p>
            <a:r>
              <a:rPr lang="en-US" sz="2800" b="1" dirty="0" smtClean="0">
                <a:solidFill>
                  <a:srgbClr val="FFC000"/>
                </a:solidFill>
              </a:rPr>
              <a:t>Balaam Foretells the Happiness of Israel</a:t>
            </a:r>
          </a:p>
          <a:p>
            <a:r>
              <a:rPr lang="en-US" sz="2400" b="1" dirty="0" smtClean="0">
                <a:solidFill>
                  <a:srgbClr val="FFC000"/>
                </a:solidFill>
              </a:rPr>
              <a:t>24 </a:t>
            </a:r>
            <a:r>
              <a:rPr lang="en-US" sz="2400" dirty="0" smtClean="0">
                <a:solidFill>
                  <a:srgbClr val="FFC000"/>
                </a:solidFill>
              </a:rPr>
              <a:t>Now when Balaam saw that it pleased the </a:t>
            </a:r>
            <a:r>
              <a:rPr lang="en-US" sz="2400" cap="small" dirty="0" smtClean="0">
                <a:solidFill>
                  <a:srgbClr val="FFC000"/>
                </a:solidFill>
              </a:rPr>
              <a:t>Lord</a:t>
            </a:r>
            <a:r>
              <a:rPr lang="en-US" sz="2400" dirty="0" smtClean="0">
                <a:solidFill>
                  <a:srgbClr val="FFC000"/>
                </a:solidFill>
              </a:rPr>
              <a:t> to bless Israel, he did not go as at other times, to seek to use sorcery, but he set his face toward the wilderness. </a:t>
            </a:r>
            <a:r>
              <a:rPr lang="en-US" sz="2400" b="1" baseline="30000" dirty="0" smtClean="0">
                <a:solidFill>
                  <a:srgbClr val="FFC000"/>
                </a:solidFill>
              </a:rPr>
              <a:t>2 </a:t>
            </a:r>
            <a:r>
              <a:rPr lang="en-US" sz="2400" dirty="0" smtClean="0">
                <a:solidFill>
                  <a:srgbClr val="FFC000"/>
                </a:solidFill>
              </a:rPr>
              <a:t>And Balaam raised his eyes, and saw Israel encamped according to their tribes; and the Spirit of God came upon him…</a:t>
            </a:r>
          </a:p>
          <a:p>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Numbers 23 - Balaam obeys God …</a:t>
            </a:r>
            <a:endParaRPr lang="en-US" sz="3600" dirty="0">
              <a:latin typeface="Calibri"/>
              <a:cs typeface="Calibri"/>
            </a:endParaRPr>
          </a:p>
        </p:txBody>
      </p:sp>
      <p:sp>
        <p:nvSpPr>
          <p:cNvPr id="7" name="TextBox 6"/>
          <p:cNvSpPr txBox="1"/>
          <p:nvPr/>
        </p:nvSpPr>
        <p:spPr>
          <a:xfrm>
            <a:off x="838200" y="1447800"/>
            <a:ext cx="7620000" cy="3693319"/>
          </a:xfrm>
          <a:prstGeom prst="rect">
            <a:avLst/>
          </a:prstGeom>
          <a:noFill/>
        </p:spPr>
        <p:txBody>
          <a:bodyPr wrap="square" rtlCol="0">
            <a:spAutoFit/>
          </a:bodyPr>
          <a:lstStyle/>
          <a:p>
            <a:r>
              <a:rPr lang="en-US" sz="2400" b="1" dirty="0" smtClean="0">
                <a:solidFill>
                  <a:srgbClr val="FFC000"/>
                </a:solidFill>
              </a:rPr>
              <a:t>Then the </a:t>
            </a:r>
            <a:r>
              <a:rPr lang="en-US" sz="2400" b="1" cap="small" dirty="0" smtClean="0">
                <a:solidFill>
                  <a:srgbClr val="FFC000"/>
                </a:solidFill>
              </a:rPr>
              <a:t>Lord</a:t>
            </a:r>
            <a:r>
              <a:rPr lang="en-US" sz="2400" b="1" dirty="0" smtClean="0">
                <a:solidFill>
                  <a:srgbClr val="FFC000"/>
                </a:solidFill>
              </a:rPr>
              <a:t> put a word in Balaam’s mouth, and said, “Return to Balak, and thus you shall speak.” </a:t>
            </a:r>
            <a:r>
              <a:rPr lang="en-US" sz="2400" b="1" baseline="30000" dirty="0" smtClean="0">
                <a:solidFill>
                  <a:srgbClr val="FFC000"/>
                </a:solidFill>
              </a:rPr>
              <a:t>6 </a:t>
            </a:r>
            <a:r>
              <a:rPr lang="en-US" sz="2400" b="1" dirty="0" smtClean="0">
                <a:solidFill>
                  <a:srgbClr val="FFC000"/>
                </a:solidFill>
              </a:rPr>
              <a:t>So he returned to him, and there he was, standing by his burnt offering, he and all the princes of Moab.</a:t>
            </a:r>
          </a:p>
          <a:p>
            <a:r>
              <a:rPr lang="en-US" sz="2400" b="1" baseline="30000" dirty="0" smtClean="0">
                <a:solidFill>
                  <a:srgbClr val="FFC000"/>
                </a:solidFill>
              </a:rPr>
              <a:t>7 </a:t>
            </a:r>
            <a:r>
              <a:rPr lang="en-US" sz="2400" b="1" dirty="0" smtClean="0">
                <a:solidFill>
                  <a:srgbClr val="FFC000"/>
                </a:solidFill>
              </a:rPr>
              <a:t>And he took up his oracle [spoke his message] and said:</a:t>
            </a:r>
          </a:p>
          <a:p>
            <a:r>
              <a:rPr lang="en-US" sz="2400" b="1" dirty="0" smtClean="0">
                <a:solidFill>
                  <a:srgbClr val="FFC000"/>
                </a:solidFill>
              </a:rPr>
              <a:t>“Balak the king of Moab has brought me from Aram,</a:t>
            </a:r>
            <a:br>
              <a:rPr lang="en-US" sz="2400" b="1" dirty="0" smtClean="0">
                <a:solidFill>
                  <a:srgbClr val="FFC000"/>
                </a:solidFill>
              </a:rPr>
            </a:br>
            <a:r>
              <a:rPr lang="en-US" sz="2400" b="1" dirty="0" smtClean="0">
                <a:solidFill>
                  <a:srgbClr val="FFC000"/>
                </a:solidFill>
              </a:rPr>
              <a:t>From the mountains of the east.</a:t>
            </a:r>
            <a:br>
              <a:rPr lang="en-US" sz="2400" b="1" dirty="0" smtClean="0">
                <a:solidFill>
                  <a:srgbClr val="FFC000"/>
                </a:solidFill>
              </a:rPr>
            </a:br>
            <a:r>
              <a:rPr lang="en-US" sz="2400" b="1" dirty="0" smtClean="0">
                <a:solidFill>
                  <a:srgbClr val="FFC000"/>
                </a:solidFill>
              </a:rPr>
              <a:t>‘Come, curse Jacob for me,</a:t>
            </a:r>
            <a:br>
              <a:rPr lang="en-US" sz="2400" b="1" dirty="0" smtClean="0">
                <a:solidFill>
                  <a:srgbClr val="FFC000"/>
                </a:solidFill>
              </a:rPr>
            </a:br>
            <a:r>
              <a:rPr lang="en-US" sz="2400" b="1" dirty="0" smtClean="0">
                <a:solidFill>
                  <a:srgbClr val="FFC000"/>
                </a:solidFill>
              </a:rPr>
              <a:t>And come, denounce Israel!’</a:t>
            </a:r>
          </a:p>
          <a:p>
            <a:endParaRPr lang="en-US" dirty="0"/>
          </a:p>
        </p:txBody>
      </p:sp>
      <p:sp>
        <p:nvSpPr>
          <p:cNvPr id="8" name="TextBox 7"/>
          <p:cNvSpPr txBox="1"/>
          <p:nvPr/>
        </p:nvSpPr>
        <p:spPr>
          <a:xfrm>
            <a:off x="914400" y="5181600"/>
            <a:ext cx="6934200" cy="830997"/>
          </a:xfrm>
          <a:prstGeom prst="rect">
            <a:avLst/>
          </a:prstGeom>
          <a:noFill/>
        </p:spPr>
        <p:txBody>
          <a:bodyPr wrap="square" rtlCol="0">
            <a:spAutoFit/>
          </a:bodyPr>
          <a:lstStyle/>
          <a:p>
            <a:r>
              <a:rPr lang="en-US" sz="2400" dirty="0" smtClean="0">
                <a:solidFill>
                  <a:schemeClr val="bg1"/>
                </a:solidFill>
              </a:rPr>
              <a:t>Is to speak a curse over Israel a dilemma for Balaam?</a:t>
            </a:r>
          </a:p>
          <a:p>
            <a:r>
              <a:rPr lang="en-US" sz="2400" dirty="0" smtClean="0">
                <a:solidFill>
                  <a:schemeClr val="bg1"/>
                </a:solidFill>
              </a:rPr>
              <a:t>(Hint: see the note beneath the slide for the answer.)</a:t>
            </a:r>
            <a:endParaRPr lang="en-US" sz="2400"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843821"/>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Balaam blesses Israel …</a:t>
            </a:r>
          </a:p>
          <a:p>
            <a:pPr algn="ctr">
              <a:lnSpc>
                <a:spcPct val="100000"/>
              </a:lnSpc>
            </a:pPr>
            <a:r>
              <a:rPr lang="en-US" spc="-5" dirty="0" smtClean="0">
                <a:solidFill>
                  <a:srgbClr val="FFFFFF"/>
                </a:solidFill>
                <a:latin typeface="Calibri"/>
                <a:cs typeface="Calibri"/>
              </a:rPr>
              <a:t>Numbers 23</a:t>
            </a:r>
            <a:endParaRPr lang="en-US" dirty="0">
              <a:latin typeface="Calibri"/>
              <a:cs typeface="Calibri"/>
            </a:endParaRPr>
          </a:p>
        </p:txBody>
      </p:sp>
      <p:sp>
        <p:nvSpPr>
          <p:cNvPr id="3" name="TextBox 2"/>
          <p:cNvSpPr txBox="1"/>
          <p:nvPr/>
        </p:nvSpPr>
        <p:spPr>
          <a:xfrm>
            <a:off x="838200" y="1371600"/>
            <a:ext cx="7620000" cy="4431983"/>
          </a:xfrm>
          <a:prstGeom prst="rect">
            <a:avLst/>
          </a:prstGeom>
          <a:noFill/>
        </p:spPr>
        <p:txBody>
          <a:bodyPr wrap="square" rtlCol="0">
            <a:spAutoFit/>
          </a:bodyPr>
          <a:lstStyle/>
          <a:p>
            <a:r>
              <a:rPr lang="en-US" sz="2400" b="1" baseline="30000" dirty="0" smtClean="0">
                <a:solidFill>
                  <a:srgbClr val="FFC000"/>
                </a:solidFill>
              </a:rPr>
              <a:t>8 </a:t>
            </a:r>
            <a:r>
              <a:rPr lang="en-US" sz="2400" b="1" dirty="0" smtClean="0">
                <a:solidFill>
                  <a:srgbClr val="FFC000"/>
                </a:solidFill>
              </a:rPr>
              <a:t>“How shall I curse whom God has not cursed?</a:t>
            </a:r>
            <a:br>
              <a:rPr lang="en-US" sz="2400" b="1" dirty="0" smtClean="0">
                <a:solidFill>
                  <a:srgbClr val="FFC000"/>
                </a:solidFill>
              </a:rPr>
            </a:br>
            <a:r>
              <a:rPr lang="en-US" sz="2400" b="1" dirty="0" smtClean="0">
                <a:solidFill>
                  <a:srgbClr val="FFC000"/>
                </a:solidFill>
              </a:rPr>
              <a:t>And how shall I denounce </a:t>
            </a:r>
            <a:r>
              <a:rPr lang="en-US" sz="2400" b="1" i="1" dirty="0" smtClean="0">
                <a:solidFill>
                  <a:srgbClr val="FFC000"/>
                </a:solidFill>
              </a:rPr>
              <a:t>whom</a:t>
            </a:r>
            <a:r>
              <a:rPr lang="en-US" sz="2400" b="1" dirty="0" smtClean="0">
                <a:solidFill>
                  <a:srgbClr val="FFC000"/>
                </a:solidFill>
              </a:rPr>
              <a:t> the </a:t>
            </a:r>
            <a:r>
              <a:rPr lang="en-US" sz="2400" b="1" cap="small" dirty="0" smtClean="0">
                <a:solidFill>
                  <a:srgbClr val="FFC000"/>
                </a:solidFill>
              </a:rPr>
              <a:t>Lord</a:t>
            </a:r>
            <a:r>
              <a:rPr lang="en-US" sz="2400" b="1" dirty="0" smtClean="0">
                <a:solidFill>
                  <a:srgbClr val="FFC000"/>
                </a:solidFill>
              </a:rPr>
              <a:t> has not denounced?</a:t>
            </a:r>
            <a:br>
              <a:rPr lang="en-US" sz="2400" b="1" dirty="0" smtClean="0">
                <a:solidFill>
                  <a:srgbClr val="FFC000"/>
                </a:solidFill>
              </a:rPr>
            </a:br>
            <a:r>
              <a:rPr lang="en-US" sz="2400" b="1" baseline="30000" dirty="0" smtClean="0">
                <a:solidFill>
                  <a:srgbClr val="FFC000"/>
                </a:solidFill>
              </a:rPr>
              <a:t>9 </a:t>
            </a:r>
            <a:r>
              <a:rPr lang="en-US" sz="2400" b="1" dirty="0" smtClean="0">
                <a:solidFill>
                  <a:srgbClr val="FFC000"/>
                </a:solidFill>
              </a:rPr>
              <a:t>For from the top of the rocks I see him,</a:t>
            </a:r>
            <a:br>
              <a:rPr lang="en-US" sz="2400" b="1" dirty="0" smtClean="0">
                <a:solidFill>
                  <a:srgbClr val="FFC000"/>
                </a:solidFill>
              </a:rPr>
            </a:br>
            <a:r>
              <a:rPr lang="en-US" sz="2400" b="1" dirty="0" smtClean="0">
                <a:solidFill>
                  <a:srgbClr val="FFC000"/>
                </a:solidFill>
              </a:rPr>
              <a:t>And from the hills I behold him;</a:t>
            </a:r>
            <a:br>
              <a:rPr lang="en-US" sz="2400" b="1" dirty="0" smtClean="0">
                <a:solidFill>
                  <a:srgbClr val="FFC000"/>
                </a:solidFill>
              </a:rPr>
            </a:br>
            <a:r>
              <a:rPr lang="en-US" sz="2400" b="1" dirty="0" smtClean="0">
                <a:solidFill>
                  <a:srgbClr val="FFC000"/>
                </a:solidFill>
              </a:rPr>
              <a:t>There! A people dwelling alone,</a:t>
            </a:r>
            <a:br>
              <a:rPr lang="en-US" sz="2400" b="1" dirty="0" smtClean="0">
                <a:solidFill>
                  <a:srgbClr val="FFC000"/>
                </a:solidFill>
              </a:rPr>
            </a:br>
            <a:r>
              <a:rPr lang="en-US" sz="2400" b="1" dirty="0" smtClean="0">
                <a:solidFill>
                  <a:srgbClr val="FFC000"/>
                </a:solidFill>
              </a:rPr>
              <a:t>Not reckoning itself among the nations.</a:t>
            </a:r>
          </a:p>
          <a:p>
            <a:r>
              <a:rPr lang="en-US" sz="2400" b="1" baseline="30000" dirty="0" smtClean="0">
                <a:solidFill>
                  <a:srgbClr val="FFC000"/>
                </a:solidFill>
              </a:rPr>
              <a:t>10 </a:t>
            </a:r>
            <a:r>
              <a:rPr lang="en-US" sz="2400" b="1" dirty="0" smtClean="0">
                <a:solidFill>
                  <a:srgbClr val="FFC000"/>
                </a:solidFill>
              </a:rPr>
              <a:t>“Who can count the dust of Jacob,</a:t>
            </a:r>
            <a:br>
              <a:rPr lang="en-US" sz="2400" b="1" dirty="0" smtClean="0">
                <a:solidFill>
                  <a:srgbClr val="FFC000"/>
                </a:solidFill>
              </a:rPr>
            </a:br>
            <a:r>
              <a:rPr lang="en-US" sz="2400" b="1" dirty="0" smtClean="0">
                <a:solidFill>
                  <a:srgbClr val="FFC000"/>
                </a:solidFill>
              </a:rPr>
              <a:t>Or number one-fourth of Israel?</a:t>
            </a:r>
            <a:br>
              <a:rPr lang="en-US" sz="2400" b="1" dirty="0" smtClean="0">
                <a:solidFill>
                  <a:srgbClr val="FFC000"/>
                </a:solidFill>
              </a:rPr>
            </a:br>
            <a:r>
              <a:rPr lang="en-US" sz="2400" b="1" dirty="0" smtClean="0">
                <a:solidFill>
                  <a:srgbClr val="FFC000"/>
                </a:solidFill>
              </a:rPr>
              <a:t>Let me die the death of the righteous,</a:t>
            </a:r>
            <a:br>
              <a:rPr lang="en-US" sz="2400" b="1" dirty="0" smtClean="0">
                <a:solidFill>
                  <a:srgbClr val="FFC000"/>
                </a:solidFill>
              </a:rPr>
            </a:br>
            <a:r>
              <a:rPr lang="en-US" sz="2400" b="1" dirty="0" smtClean="0">
                <a:solidFill>
                  <a:srgbClr val="FFC000"/>
                </a:solidFill>
              </a:rPr>
              <a:t>And let my end be like his!”</a:t>
            </a:r>
          </a:p>
          <a:p>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4400" y="2590800"/>
            <a:ext cx="7772400" cy="2954655"/>
          </a:xfrm>
          <a:prstGeom prst="rect">
            <a:avLst/>
          </a:prstGeom>
          <a:noFill/>
        </p:spPr>
        <p:txBody>
          <a:bodyPr wrap="square" rtlCol="0">
            <a:spAutoFit/>
          </a:bodyPr>
          <a:lstStyle/>
          <a:p>
            <a:r>
              <a:rPr lang="en-US" sz="2400" b="1" baseline="30000" dirty="0" smtClean="0">
                <a:solidFill>
                  <a:srgbClr val="FFFF00"/>
                </a:solidFill>
              </a:rPr>
              <a:t>12 </a:t>
            </a:r>
            <a:r>
              <a:rPr lang="en-US" sz="2400" b="1" dirty="0" smtClean="0">
                <a:solidFill>
                  <a:srgbClr val="FFFF00"/>
                </a:solidFill>
              </a:rPr>
              <a:t>So Balaam said to Balak, “Did I not also speak to your messengers whom you sent to me, saying, </a:t>
            </a:r>
            <a:r>
              <a:rPr lang="en-US" sz="2400" b="1" baseline="30000" dirty="0" smtClean="0">
                <a:solidFill>
                  <a:srgbClr val="FFFF00"/>
                </a:solidFill>
              </a:rPr>
              <a:t>13 </a:t>
            </a:r>
            <a:r>
              <a:rPr lang="en-US" sz="2400" b="1" dirty="0" smtClean="0">
                <a:solidFill>
                  <a:srgbClr val="FFFF00"/>
                </a:solidFill>
              </a:rPr>
              <a:t>‘If Balak were to give me his house full of silver and gold, I could not go beyond the word of the </a:t>
            </a:r>
            <a:r>
              <a:rPr lang="en-US" sz="2400" b="1" cap="small" dirty="0" smtClean="0">
                <a:solidFill>
                  <a:srgbClr val="FFFF00"/>
                </a:solidFill>
              </a:rPr>
              <a:t>Lord</a:t>
            </a:r>
            <a:r>
              <a:rPr lang="en-US" sz="2400" b="1" dirty="0" smtClean="0">
                <a:solidFill>
                  <a:srgbClr val="FFFF00"/>
                </a:solidFill>
              </a:rPr>
              <a:t>, to do good or bad of my own will. What the </a:t>
            </a:r>
            <a:r>
              <a:rPr lang="en-US" sz="2400" b="1" cap="small" dirty="0" smtClean="0">
                <a:solidFill>
                  <a:srgbClr val="FFFF00"/>
                </a:solidFill>
              </a:rPr>
              <a:t>Lord</a:t>
            </a:r>
            <a:r>
              <a:rPr lang="en-US" sz="2400" b="1" dirty="0" smtClean="0">
                <a:solidFill>
                  <a:srgbClr val="FFFF00"/>
                </a:solidFill>
              </a:rPr>
              <a:t> says, that I must speak’? </a:t>
            </a:r>
            <a:r>
              <a:rPr lang="en-US" sz="2400" b="1" baseline="30000" dirty="0" smtClean="0">
                <a:solidFill>
                  <a:srgbClr val="FFFF00"/>
                </a:solidFill>
              </a:rPr>
              <a:t>14 </a:t>
            </a:r>
            <a:r>
              <a:rPr lang="en-US" sz="2400" b="1" dirty="0" smtClean="0">
                <a:solidFill>
                  <a:srgbClr val="FFFF00"/>
                </a:solidFill>
              </a:rPr>
              <a:t>And now, indeed, I am going to my people. Come, I will advise you what this people will do to your people in the latter days.”</a:t>
            </a:r>
          </a:p>
          <a:p>
            <a:endParaRPr lang="en-US" dirty="0"/>
          </a:p>
        </p:txBody>
      </p:sp>
      <p:sp>
        <p:nvSpPr>
          <p:cNvPr id="4" name="TextBox 3"/>
          <p:cNvSpPr txBox="1"/>
          <p:nvPr/>
        </p:nvSpPr>
        <p:spPr>
          <a:xfrm>
            <a:off x="609600" y="914400"/>
            <a:ext cx="7543800" cy="1354217"/>
          </a:xfrm>
          <a:prstGeom prst="rect">
            <a:avLst/>
          </a:prstGeom>
          <a:noFill/>
        </p:spPr>
        <p:txBody>
          <a:bodyPr wrap="square" rtlCol="0">
            <a:spAutoFit/>
          </a:bodyPr>
          <a:lstStyle/>
          <a:p>
            <a:pPr algn="ctr"/>
            <a:r>
              <a:rPr lang="en-US" sz="3200" b="1" dirty="0" smtClean="0">
                <a:solidFill>
                  <a:schemeClr val="bg1"/>
                </a:solidFill>
              </a:rPr>
              <a:t>What are we to learn from this part of the Story of Balaam and Balak? </a:t>
            </a:r>
          </a:p>
          <a:p>
            <a:pPr algn="ctr"/>
            <a:r>
              <a:rPr lang="en-US" dirty="0" smtClean="0">
                <a:solidFill>
                  <a:schemeClr val="bg1"/>
                </a:solidFill>
              </a:rPr>
              <a:t>Numbers 24: 12 - 14</a:t>
            </a:r>
            <a:endParaRPr lang="en-US" dirty="0">
              <a:solidFill>
                <a:schemeClr val="bg1"/>
              </a:solidFill>
            </a:endParaRPr>
          </a:p>
        </p:txBody>
      </p:sp>
      <p:sp>
        <p:nvSpPr>
          <p:cNvPr id="5" name="TextBox 4"/>
          <p:cNvSpPr txBox="1"/>
          <p:nvPr/>
        </p:nvSpPr>
        <p:spPr>
          <a:xfrm>
            <a:off x="990600" y="5638800"/>
            <a:ext cx="7620000" cy="830997"/>
          </a:xfrm>
          <a:prstGeom prst="rect">
            <a:avLst/>
          </a:prstGeom>
          <a:noFill/>
        </p:spPr>
        <p:txBody>
          <a:bodyPr wrap="square" rtlCol="0">
            <a:spAutoFit/>
          </a:bodyPr>
          <a:lstStyle/>
          <a:p>
            <a:r>
              <a:rPr lang="en-US" sz="2400" dirty="0" smtClean="0">
                <a:solidFill>
                  <a:schemeClr val="bg1"/>
                </a:solidFill>
              </a:rPr>
              <a:t>What can we learn from this story of Balak and Balaam ? </a:t>
            </a:r>
          </a:p>
          <a:p>
            <a:r>
              <a:rPr lang="en-US" sz="2400" dirty="0" smtClean="0">
                <a:solidFill>
                  <a:schemeClr val="bg1"/>
                </a:solidFill>
              </a:rPr>
              <a:t>What can we learn about God from this story? </a:t>
            </a:r>
            <a:endParaRPr lang="en-US" sz="24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566822"/>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Obeying God</a:t>
            </a:r>
            <a:endParaRPr lang="en-US" sz="3600" dirty="0">
              <a:latin typeface="Calibri"/>
              <a:cs typeface="Calibri"/>
            </a:endParaRPr>
          </a:p>
        </p:txBody>
      </p:sp>
      <p:sp>
        <p:nvSpPr>
          <p:cNvPr id="4" name="TextBox 3"/>
          <p:cNvSpPr txBox="1"/>
          <p:nvPr/>
        </p:nvSpPr>
        <p:spPr>
          <a:xfrm>
            <a:off x="1066800" y="2133600"/>
            <a:ext cx="7467600" cy="461665"/>
          </a:xfrm>
          <a:prstGeom prst="rect">
            <a:avLst/>
          </a:prstGeom>
          <a:noFill/>
        </p:spPr>
        <p:txBody>
          <a:bodyPr wrap="square" rtlCol="0">
            <a:spAutoFit/>
          </a:bodyPr>
          <a:lstStyle/>
          <a:p>
            <a:endParaRPr lang="en-US" sz="2400" b="1" dirty="0">
              <a:solidFill>
                <a:srgbClr val="FFFF00"/>
              </a:solidFill>
            </a:endParaRPr>
          </a:p>
        </p:txBody>
      </p:sp>
      <p:sp>
        <p:nvSpPr>
          <p:cNvPr id="7" name="TextBox 6"/>
          <p:cNvSpPr txBox="1"/>
          <p:nvPr/>
        </p:nvSpPr>
        <p:spPr>
          <a:xfrm>
            <a:off x="838200" y="1524000"/>
            <a:ext cx="7848600" cy="3108543"/>
          </a:xfrm>
          <a:prstGeom prst="rect">
            <a:avLst/>
          </a:prstGeom>
          <a:noFill/>
        </p:spPr>
        <p:txBody>
          <a:bodyPr wrap="square" rtlCol="0">
            <a:spAutoFit/>
          </a:bodyPr>
          <a:lstStyle/>
          <a:p>
            <a:pPr>
              <a:buFont typeface="Courier New" pitchFamily="49" charset="0"/>
              <a:buChar char="o"/>
            </a:pPr>
            <a:r>
              <a:rPr lang="en-US" sz="2800" b="1" dirty="0" smtClean="0">
                <a:solidFill>
                  <a:schemeClr val="bg1"/>
                </a:solidFill>
              </a:rPr>
              <a:t>  Who do we obey?</a:t>
            </a:r>
          </a:p>
          <a:p>
            <a:pPr lvl="1">
              <a:buFont typeface="Courier New" pitchFamily="49" charset="0"/>
              <a:buChar char="o"/>
            </a:pPr>
            <a:r>
              <a:rPr lang="en-US" sz="2800" b="1" dirty="0" smtClean="0">
                <a:solidFill>
                  <a:schemeClr val="bg1"/>
                </a:solidFill>
              </a:rPr>
              <a:t>  Others  OR GOD?</a:t>
            </a:r>
          </a:p>
          <a:p>
            <a:pPr>
              <a:buFont typeface="Courier New" pitchFamily="49" charset="0"/>
              <a:buChar char="o"/>
            </a:pPr>
            <a:r>
              <a:rPr lang="en-US" sz="2800" b="1" dirty="0" smtClean="0">
                <a:solidFill>
                  <a:schemeClr val="bg1"/>
                </a:solidFill>
              </a:rPr>
              <a:t>  Why?</a:t>
            </a:r>
          </a:p>
          <a:p>
            <a:pPr lvl="1">
              <a:buFont typeface="Courier New" pitchFamily="49" charset="0"/>
              <a:buChar char="o"/>
            </a:pPr>
            <a:r>
              <a:rPr lang="en-US" sz="2800" b="1" dirty="0" smtClean="0">
                <a:solidFill>
                  <a:schemeClr val="bg1"/>
                </a:solidFill>
              </a:rPr>
              <a:t> Discuss the positive and negative  consequences of obeying</a:t>
            </a:r>
          </a:p>
          <a:p>
            <a:pPr lvl="2">
              <a:buFont typeface="Wingdings" pitchFamily="2" charset="2"/>
              <a:buChar char="§"/>
            </a:pPr>
            <a:r>
              <a:rPr lang="en-US" sz="2800" b="1" dirty="0" smtClean="0">
                <a:solidFill>
                  <a:schemeClr val="bg1"/>
                </a:solidFill>
              </a:rPr>
              <a:t> People</a:t>
            </a:r>
          </a:p>
          <a:p>
            <a:pPr lvl="2">
              <a:buFont typeface="Wingdings" pitchFamily="2" charset="2"/>
              <a:buChar char="§"/>
            </a:pPr>
            <a:r>
              <a:rPr lang="en-US" sz="2800" b="1" dirty="0" smtClean="0">
                <a:solidFill>
                  <a:schemeClr val="bg1"/>
                </a:solidFill>
              </a:rPr>
              <a:t> God</a:t>
            </a:r>
            <a:endParaRPr lang="en-US" sz="2800" b="1" dirty="0">
              <a:solidFill>
                <a:schemeClr val="bg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533400"/>
            <a:ext cx="8001000" cy="4647426"/>
          </a:xfrm>
          <a:prstGeom prst="rect">
            <a:avLst/>
          </a:prstGeom>
          <a:noFill/>
        </p:spPr>
        <p:txBody>
          <a:bodyPr wrap="square" rtlCol="0">
            <a:spAutoFit/>
          </a:bodyPr>
          <a:lstStyle/>
          <a:p>
            <a:r>
              <a:rPr lang="en-US" sz="3200" b="1" dirty="0" smtClean="0">
                <a:solidFill>
                  <a:schemeClr val="bg1"/>
                </a:solidFill>
              </a:rPr>
              <a:t>Deuteronomy 34</a:t>
            </a:r>
          </a:p>
          <a:p>
            <a:r>
              <a:rPr lang="en-US" sz="2000" b="1" baseline="30000" dirty="0" smtClean="0">
                <a:solidFill>
                  <a:srgbClr val="FFFF00"/>
                </a:solidFill>
              </a:rPr>
              <a:t>1 </a:t>
            </a:r>
            <a:r>
              <a:rPr lang="en-US" b="1" dirty="0" smtClean="0"/>
              <a:t> </a:t>
            </a:r>
            <a:r>
              <a:rPr lang="en-US" sz="2400" dirty="0" smtClean="0">
                <a:solidFill>
                  <a:srgbClr val="FFFF00"/>
                </a:solidFill>
              </a:rPr>
              <a:t>Then Moses went up to Mount Nebo from the plains of Moab and climbed Pisgah Peak, which is across from Jericho. And the </a:t>
            </a:r>
            <a:r>
              <a:rPr lang="en-US" sz="2400" cap="small" dirty="0" smtClean="0">
                <a:solidFill>
                  <a:srgbClr val="FFFF00"/>
                </a:solidFill>
              </a:rPr>
              <a:t>Lord</a:t>
            </a:r>
            <a:r>
              <a:rPr lang="en-US" sz="2400" dirty="0" smtClean="0">
                <a:solidFill>
                  <a:srgbClr val="FFFF00"/>
                </a:solidFill>
              </a:rPr>
              <a:t> showed him the whole land, from Gilead as far as Dan; </a:t>
            </a:r>
            <a:r>
              <a:rPr lang="en-US" sz="2400" b="1" baseline="30000" dirty="0" smtClean="0">
                <a:solidFill>
                  <a:srgbClr val="FFFF00"/>
                </a:solidFill>
              </a:rPr>
              <a:t>2 </a:t>
            </a:r>
            <a:r>
              <a:rPr lang="en-US" sz="2400" dirty="0" smtClean="0">
                <a:solidFill>
                  <a:srgbClr val="FFFF00"/>
                </a:solidFill>
              </a:rPr>
              <a:t>all the land of Naphtali; the land of Ephraim and Manasseh; all the land of Judah, extending to the Mediterranean Sea</a:t>
            </a:r>
            <a:r>
              <a:rPr lang="en-US" sz="2400" baseline="30000" dirty="0" smtClean="0">
                <a:solidFill>
                  <a:srgbClr val="FFFF00"/>
                </a:solidFill>
              </a:rPr>
              <a:t>[</a:t>
            </a:r>
            <a:r>
              <a:rPr lang="en-US" sz="2400" baseline="30000" dirty="0" smtClean="0">
                <a:solidFill>
                  <a:srgbClr val="FFFF00"/>
                </a:solidFill>
                <a:hlinkClick r:id="rId2" tooltip="See footnote a"/>
              </a:rPr>
              <a:t>a</a:t>
            </a:r>
            <a:r>
              <a:rPr lang="en-US" sz="2400" baseline="30000" dirty="0" smtClean="0">
                <a:solidFill>
                  <a:srgbClr val="FFFF00"/>
                </a:solidFill>
              </a:rPr>
              <a:t>]</a:t>
            </a:r>
            <a:r>
              <a:rPr lang="en-US" sz="2400" dirty="0" smtClean="0">
                <a:solidFill>
                  <a:srgbClr val="FFFF00"/>
                </a:solidFill>
              </a:rPr>
              <a:t>; </a:t>
            </a:r>
            <a:r>
              <a:rPr lang="en-US" sz="2400" b="1" baseline="30000" dirty="0" smtClean="0">
                <a:solidFill>
                  <a:srgbClr val="FFFF00"/>
                </a:solidFill>
              </a:rPr>
              <a:t>3 </a:t>
            </a:r>
            <a:r>
              <a:rPr lang="en-US" sz="2400" dirty="0" smtClean="0">
                <a:solidFill>
                  <a:srgbClr val="FFFF00"/>
                </a:solidFill>
              </a:rPr>
              <a:t>the Negev; the Jordan Valley with Jericho—the city of palms—as far as </a:t>
            </a:r>
            <a:r>
              <a:rPr lang="en-US" sz="2400" dirty="0" err="1" smtClean="0">
                <a:solidFill>
                  <a:srgbClr val="FFFF00"/>
                </a:solidFill>
              </a:rPr>
              <a:t>Zoar</a:t>
            </a:r>
            <a:r>
              <a:rPr lang="en-US" sz="2400" dirty="0" smtClean="0">
                <a:solidFill>
                  <a:srgbClr val="FFFF00"/>
                </a:solidFill>
              </a:rPr>
              <a:t>. </a:t>
            </a:r>
            <a:r>
              <a:rPr lang="en-US" sz="2400" b="1" baseline="30000" dirty="0" smtClean="0">
                <a:solidFill>
                  <a:srgbClr val="FFFF00"/>
                </a:solidFill>
              </a:rPr>
              <a:t>4 </a:t>
            </a:r>
            <a:r>
              <a:rPr lang="en-US" sz="2400" dirty="0" smtClean="0">
                <a:solidFill>
                  <a:srgbClr val="FFFF00"/>
                </a:solidFill>
              </a:rPr>
              <a:t>Then the </a:t>
            </a:r>
            <a:r>
              <a:rPr lang="en-US" sz="2400" cap="small" dirty="0" smtClean="0">
                <a:solidFill>
                  <a:srgbClr val="FFFF00"/>
                </a:solidFill>
              </a:rPr>
              <a:t>Lord</a:t>
            </a:r>
            <a:r>
              <a:rPr lang="en-US" sz="2400" dirty="0" smtClean="0">
                <a:solidFill>
                  <a:srgbClr val="FFFF00"/>
                </a:solidFill>
              </a:rPr>
              <a:t> said to Moses, “This is the land I promised on oath to Abraham, Isaac, and Jacob when I said, ‘I will give it to your descendants.’ I have now allowed you to see it with your own eyes, but you will not enter the land.”</a:t>
            </a:r>
            <a:endParaRPr lang="en-US" sz="2400" dirty="0">
              <a:solidFill>
                <a:srgbClr val="FFFF00"/>
              </a:solidFill>
            </a:endParaRPr>
          </a:p>
        </p:txBody>
      </p:sp>
      <p:sp>
        <p:nvSpPr>
          <p:cNvPr id="3" name="TextBox 2"/>
          <p:cNvSpPr txBox="1"/>
          <p:nvPr/>
        </p:nvSpPr>
        <p:spPr>
          <a:xfrm>
            <a:off x="762000" y="5257800"/>
            <a:ext cx="5943600" cy="954107"/>
          </a:xfrm>
          <a:prstGeom prst="rect">
            <a:avLst/>
          </a:prstGeom>
          <a:noFill/>
        </p:spPr>
        <p:txBody>
          <a:bodyPr wrap="square" rtlCol="0">
            <a:spAutoFit/>
          </a:bodyPr>
          <a:lstStyle/>
          <a:p>
            <a:r>
              <a:rPr lang="en-US" sz="2800" dirty="0" smtClean="0">
                <a:solidFill>
                  <a:schemeClr val="bg1"/>
                </a:solidFill>
              </a:rPr>
              <a:t>Why would Moses not enter Canaan, </a:t>
            </a:r>
          </a:p>
          <a:p>
            <a:r>
              <a:rPr lang="en-US" sz="2800" dirty="0" smtClean="0">
                <a:solidFill>
                  <a:schemeClr val="bg1"/>
                </a:solidFill>
              </a:rPr>
              <a:t>The Promised Land? </a:t>
            </a:r>
            <a:endParaRPr lang="en-US" sz="2800" dirty="0">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838200"/>
            <a:ext cx="6858000" cy="4524315"/>
          </a:xfrm>
          <a:prstGeom prst="rect">
            <a:avLst/>
          </a:prstGeom>
          <a:noFill/>
        </p:spPr>
        <p:txBody>
          <a:bodyPr wrap="square" rtlCol="0">
            <a:spAutoFit/>
          </a:bodyPr>
          <a:lstStyle/>
          <a:p>
            <a:r>
              <a:rPr lang="en-US" sz="2400" dirty="0" smtClean="0">
                <a:solidFill>
                  <a:schemeClr val="bg1"/>
                </a:solidFill>
              </a:rPr>
              <a:t>Although at this time, Moses did not go into Canaan, he did appear on the Mt of Transfiguration with Elijah. </a:t>
            </a:r>
          </a:p>
          <a:p>
            <a:endParaRPr lang="en-US" sz="2400" dirty="0" smtClean="0">
              <a:solidFill>
                <a:schemeClr val="bg1"/>
              </a:solidFill>
            </a:endParaRPr>
          </a:p>
          <a:p>
            <a:r>
              <a:rPr lang="en-US" sz="2400" dirty="0" smtClean="0">
                <a:solidFill>
                  <a:schemeClr val="bg1"/>
                </a:solidFill>
              </a:rPr>
              <a:t>Jesus Transfigured on the Mount</a:t>
            </a:r>
          </a:p>
          <a:p>
            <a:r>
              <a:rPr lang="en-US" sz="2400" b="1" dirty="0" smtClean="0">
                <a:solidFill>
                  <a:schemeClr val="bg1"/>
                </a:solidFill>
              </a:rPr>
              <a:t>Matthew 17</a:t>
            </a:r>
          </a:p>
          <a:p>
            <a:r>
              <a:rPr lang="en-US" sz="2400" b="1" dirty="0" smtClean="0">
                <a:solidFill>
                  <a:schemeClr val="bg1"/>
                </a:solidFill>
              </a:rPr>
              <a:t> </a:t>
            </a:r>
            <a:r>
              <a:rPr lang="en-US" sz="2400" b="1" baseline="30000" dirty="0" smtClean="0">
                <a:solidFill>
                  <a:schemeClr val="bg1"/>
                </a:solidFill>
              </a:rPr>
              <a:t> 1 </a:t>
            </a:r>
            <a:r>
              <a:rPr lang="en-US" sz="2400" dirty="0" smtClean="0">
                <a:solidFill>
                  <a:schemeClr val="bg1"/>
                </a:solidFill>
              </a:rPr>
              <a:t>Now after six days Jesus took Peter, James, and John his brother, led them up on a high mountain by themselves; </a:t>
            </a:r>
            <a:r>
              <a:rPr lang="en-US" sz="2400" b="1" baseline="30000" dirty="0" smtClean="0">
                <a:solidFill>
                  <a:schemeClr val="bg1"/>
                </a:solidFill>
              </a:rPr>
              <a:t>2 </a:t>
            </a:r>
            <a:r>
              <a:rPr lang="en-US" sz="2400" dirty="0" smtClean="0">
                <a:solidFill>
                  <a:schemeClr val="bg1"/>
                </a:solidFill>
              </a:rPr>
              <a:t>and He was transfigured before them. His face shone like the sun, and His clothes became as white as the light. </a:t>
            </a:r>
            <a:r>
              <a:rPr lang="en-US" sz="2400" b="1" baseline="30000" dirty="0" smtClean="0">
                <a:solidFill>
                  <a:schemeClr val="bg1"/>
                </a:solidFill>
              </a:rPr>
              <a:t>3 </a:t>
            </a:r>
            <a:r>
              <a:rPr lang="en-US" sz="2400" dirty="0" smtClean="0">
                <a:solidFill>
                  <a:schemeClr val="bg1"/>
                </a:solidFill>
              </a:rPr>
              <a:t>And behold, Moses and Elijah appeared to them, talking with Him. …</a:t>
            </a:r>
            <a:endParaRPr lang="en-US" sz="24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7620000" cy="5262979"/>
          </a:xfrm>
          <a:prstGeom prst="rect">
            <a:avLst/>
          </a:prstGeom>
          <a:noFill/>
        </p:spPr>
        <p:txBody>
          <a:bodyPr wrap="square" rtlCol="0">
            <a:spAutoFit/>
          </a:bodyPr>
          <a:lstStyle/>
          <a:p>
            <a:r>
              <a:rPr lang="en-US" sz="2400" dirty="0" smtClean="0">
                <a:solidFill>
                  <a:schemeClr val="bg1"/>
                </a:solidFill>
              </a:rPr>
              <a:t>Matthew 17 New King James Version (NKJV)</a:t>
            </a:r>
          </a:p>
          <a:p>
            <a:endParaRPr lang="en-US" sz="2400" dirty="0" smtClean="0">
              <a:solidFill>
                <a:schemeClr val="bg1"/>
              </a:solidFill>
            </a:endParaRPr>
          </a:p>
          <a:p>
            <a:r>
              <a:rPr lang="en-US" sz="2400" dirty="0" smtClean="0">
                <a:solidFill>
                  <a:schemeClr val="bg1"/>
                </a:solidFill>
              </a:rPr>
              <a:t> </a:t>
            </a:r>
            <a:r>
              <a:rPr lang="en-US" sz="2400" b="1" baseline="30000" dirty="0" smtClean="0">
                <a:solidFill>
                  <a:schemeClr val="bg1"/>
                </a:solidFill>
              </a:rPr>
              <a:t>4 </a:t>
            </a:r>
            <a:r>
              <a:rPr lang="en-US" sz="2400" dirty="0" smtClean="0">
                <a:solidFill>
                  <a:schemeClr val="bg1"/>
                </a:solidFill>
              </a:rPr>
              <a:t>Then Peter answered and said to Jesus, “Lord, it is good for us to be here; if You wish, let us make here three tabernacles: one for You, one for Moses, and one for Elijah.”</a:t>
            </a:r>
          </a:p>
          <a:p>
            <a:r>
              <a:rPr lang="en-US" sz="2400" b="1" baseline="30000" dirty="0" smtClean="0">
                <a:solidFill>
                  <a:schemeClr val="bg1"/>
                </a:solidFill>
              </a:rPr>
              <a:t>5 </a:t>
            </a:r>
            <a:r>
              <a:rPr lang="en-US" sz="2400" dirty="0" smtClean="0">
                <a:solidFill>
                  <a:schemeClr val="bg1"/>
                </a:solidFill>
              </a:rPr>
              <a:t>While he was still speaking, behold, a bright cloud overshadowed them; and suddenly a voice came out of the cloud, saying, “This is My beloved Son, in whom I am well pleased. Hear Him!” </a:t>
            </a:r>
            <a:r>
              <a:rPr lang="en-US" sz="2400" b="1" baseline="30000" dirty="0" smtClean="0">
                <a:solidFill>
                  <a:schemeClr val="bg1"/>
                </a:solidFill>
              </a:rPr>
              <a:t>6 </a:t>
            </a:r>
            <a:r>
              <a:rPr lang="en-US" sz="2400" dirty="0" smtClean="0">
                <a:solidFill>
                  <a:schemeClr val="bg1"/>
                </a:solidFill>
              </a:rPr>
              <a:t>And when the disciples heard </a:t>
            </a:r>
            <a:r>
              <a:rPr lang="en-US" sz="2400" i="1" dirty="0" smtClean="0">
                <a:solidFill>
                  <a:schemeClr val="bg1"/>
                </a:solidFill>
              </a:rPr>
              <a:t>it,</a:t>
            </a:r>
            <a:r>
              <a:rPr lang="en-US" sz="2400" dirty="0" smtClean="0">
                <a:solidFill>
                  <a:schemeClr val="bg1"/>
                </a:solidFill>
              </a:rPr>
              <a:t> they fell on their faces and were greatly afraid. </a:t>
            </a:r>
            <a:r>
              <a:rPr lang="en-US" sz="2400" b="1" baseline="30000" dirty="0" smtClean="0">
                <a:solidFill>
                  <a:schemeClr val="bg1"/>
                </a:solidFill>
              </a:rPr>
              <a:t>7 </a:t>
            </a:r>
            <a:r>
              <a:rPr lang="en-US" sz="2400" dirty="0" smtClean="0">
                <a:solidFill>
                  <a:schemeClr val="bg1"/>
                </a:solidFill>
              </a:rPr>
              <a:t>But Jesus came and touched them and said, “Arise, and do not be afraid.” </a:t>
            </a:r>
            <a:r>
              <a:rPr lang="en-US" sz="2400" b="1" baseline="30000" dirty="0" smtClean="0">
                <a:solidFill>
                  <a:schemeClr val="bg1"/>
                </a:solidFill>
              </a:rPr>
              <a:t>8 </a:t>
            </a:r>
            <a:r>
              <a:rPr lang="en-US" sz="2400" dirty="0" smtClean="0">
                <a:solidFill>
                  <a:schemeClr val="bg1"/>
                </a:solidFill>
              </a:rPr>
              <a:t>When they had lifted up their eyes, they saw no one but Jesus only.</a:t>
            </a:r>
          </a:p>
          <a:p>
            <a:endParaRPr lang="en-US" sz="24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 y="838200"/>
            <a:ext cx="7853680" cy="51054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38200" y="304800"/>
            <a:ext cx="7162800" cy="574802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59740" y="6149022"/>
            <a:ext cx="5756275" cy="208279"/>
          </a:xfrm>
          <a:prstGeom prst="rect">
            <a:avLst/>
          </a:prstGeom>
        </p:spPr>
        <p:txBody>
          <a:bodyPr vert="horz" wrap="square" lIns="0" tIns="12700" rIns="0" bIns="0" rtlCol="0">
            <a:spAutoFit/>
          </a:bodyPr>
          <a:lstStyle/>
          <a:p>
            <a:pPr marL="12700">
              <a:lnSpc>
                <a:spcPct val="100000"/>
              </a:lnSpc>
              <a:spcBef>
                <a:spcPts val="100"/>
              </a:spcBef>
            </a:pPr>
            <a:r>
              <a:rPr sz="1200" spc="-5" dirty="0">
                <a:solidFill>
                  <a:srgbClr val="FFFFFF"/>
                </a:solidFill>
                <a:latin typeface="Calibri"/>
                <a:cs typeface="Calibri"/>
              </a:rPr>
              <a:t>https:</a:t>
            </a:r>
            <a:r>
              <a:rPr sz="1200" spc="-5" dirty="0">
                <a:solidFill>
                  <a:srgbClr val="FFFFFF"/>
                </a:solidFill>
                <a:latin typeface="Calibri"/>
                <a:cs typeface="Calibri"/>
                <a:hlinkClick r:id="rId3"/>
              </a:rPr>
              <a:t>//h</a:t>
            </a:r>
            <a:r>
              <a:rPr sz="1200" spc="-5" dirty="0">
                <a:solidFill>
                  <a:srgbClr val="FFFFFF"/>
                </a:solidFill>
                <a:latin typeface="Calibri"/>
                <a:cs typeface="Calibri"/>
              </a:rPr>
              <a:t>t</a:t>
            </a:r>
            <a:r>
              <a:rPr sz="1200" spc="-5" dirty="0">
                <a:solidFill>
                  <a:srgbClr val="FFFFFF"/>
                </a:solidFill>
                <a:latin typeface="Calibri"/>
                <a:cs typeface="Calibri"/>
                <a:hlinkClick r:id="rId3"/>
              </a:rPr>
              <a:t>tp://filesfromtoni.blogspot.ca/2009/01/how-much-land-did-god-give-israel-in.html</a:t>
            </a:r>
            <a:endParaRPr sz="1200">
              <a:latin typeface="Calibri"/>
              <a:cs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790826" y="1485772"/>
            <a:ext cx="5152644" cy="34836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33400" y="457200"/>
            <a:ext cx="8039100" cy="5434965"/>
          </a:xfrm>
          <a:prstGeom prst="rect">
            <a:avLst/>
          </a:prstGeom>
        </p:spPr>
        <p:txBody>
          <a:bodyPr vert="horz" wrap="square" lIns="0" tIns="12700" rIns="0" bIns="0" rtlCol="0">
            <a:spAutoFit/>
          </a:bodyPr>
          <a:lstStyle/>
          <a:p>
            <a:pPr marL="912494" marR="994410" indent="-330835">
              <a:lnSpc>
                <a:spcPct val="100000"/>
              </a:lnSpc>
              <a:spcBef>
                <a:spcPts val="100"/>
              </a:spcBef>
            </a:pPr>
            <a:r>
              <a:rPr sz="3400" spc="-5" dirty="0">
                <a:solidFill>
                  <a:srgbClr val="FFFF00"/>
                </a:solidFill>
                <a:latin typeface="Arial"/>
                <a:cs typeface="Arial"/>
              </a:rPr>
              <a:t>And God spoke all these words:  The 10 Commandments and</a:t>
            </a:r>
            <a:endParaRPr sz="3400" dirty="0">
              <a:latin typeface="Arial"/>
              <a:cs typeface="Arial"/>
            </a:endParaRPr>
          </a:p>
          <a:p>
            <a:pPr>
              <a:lnSpc>
                <a:spcPct val="100000"/>
              </a:lnSpc>
              <a:spcBef>
                <a:spcPts val="5"/>
              </a:spcBef>
            </a:pPr>
            <a:endParaRPr sz="4450" dirty="0">
              <a:latin typeface="Times New Roman"/>
              <a:cs typeface="Times New Roman"/>
            </a:endParaRPr>
          </a:p>
          <a:p>
            <a:pPr marL="12700">
              <a:lnSpc>
                <a:spcPts val="2400"/>
              </a:lnSpc>
            </a:pPr>
            <a:r>
              <a:rPr sz="2200" b="1" spc="-5" dirty="0">
                <a:solidFill>
                  <a:srgbClr val="FFFFFF"/>
                </a:solidFill>
                <a:latin typeface="Arial"/>
                <a:cs typeface="Arial"/>
              </a:rPr>
              <a:t>Exodus 20: 3 </a:t>
            </a:r>
            <a:r>
              <a:rPr sz="2200" b="1" dirty="0">
                <a:solidFill>
                  <a:srgbClr val="FFFFFF"/>
                </a:solidFill>
                <a:latin typeface="Arial"/>
                <a:cs typeface="Arial"/>
              </a:rPr>
              <a:t>–</a:t>
            </a:r>
            <a:r>
              <a:rPr sz="2200" b="1" spc="70" dirty="0">
                <a:solidFill>
                  <a:srgbClr val="FFFFFF"/>
                </a:solidFill>
                <a:latin typeface="Arial"/>
                <a:cs typeface="Arial"/>
              </a:rPr>
              <a:t> </a:t>
            </a:r>
            <a:r>
              <a:rPr sz="2200" b="1" spc="-10" dirty="0">
                <a:solidFill>
                  <a:srgbClr val="FFFFFF"/>
                </a:solidFill>
                <a:latin typeface="Arial"/>
                <a:cs typeface="Arial"/>
              </a:rPr>
              <a:t>17</a:t>
            </a:r>
            <a:endParaRPr sz="2200" dirty="0">
              <a:latin typeface="Arial"/>
              <a:cs typeface="Arial"/>
            </a:endParaRPr>
          </a:p>
          <a:p>
            <a:pPr marL="12700" marR="5080" indent="106680">
              <a:lnSpc>
                <a:spcPts val="3240"/>
              </a:lnSpc>
              <a:spcBef>
                <a:spcPts val="170"/>
              </a:spcBef>
            </a:pPr>
            <a:r>
              <a:rPr lang="en-US" sz="3000" dirty="0" smtClean="0">
                <a:solidFill>
                  <a:schemeClr val="bg1"/>
                </a:solidFill>
                <a:latin typeface="Arial"/>
                <a:cs typeface="Arial"/>
              </a:rPr>
              <a:t>"</a:t>
            </a:r>
            <a:r>
              <a:rPr sz="3000" dirty="0" smtClean="0">
                <a:solidFill>
                  <a:srgbClr val="FFFFFF"/>
                </a:solidFill>
                <a:latin typeface="Calibri"/>
                <a:cs typeface="Calibri"/>
              </a:rPr>
              <a:t>I </a:t>
            </a:r>
            <a:r>
              <a:rPr sz="3000" dirty="0">
                <a:solidFill>
                  <a:srgbClr val="FFFFFF"/>
                </a:solidFill>
                <a:latin typeface="Calibri"/>
                <a:cs typeface="Calibri"/>
              </a:rPr>
              <a:t>am </a:t>
            </a:r>
            <a:r>
              <a:rPr sz="3000" i="1" spc="-5" dirty="0">
                <a:solidFill>
                  <a:srgbClr val="FFFFFF"/>
                </a:solidFill>
                <a:latin typeface="Calibri"/>
                <a:cs typeface="Calibri"/>
              </a:rPr>
              <a:t>A</a:t>
            </a:r>
            <a:r>
              <a:rPr sz="2400" i="1" spc="-5" dirty="0">
                <a:solidFill>
                  <a:srgbClr val="FFFFFF"/>
                </a:solidFill>
                <a:latin typeface="Calibri"/>
                <a:cs typeface="Calibri"/>
              </a:rPr>
              <a:t>DONAI </a:t>
            </a:r>
            <a:r>
              <a:rPr sz="3000" spc="-15" dirty="0">
                <a:solidFill>
                  <a:srgbClr val="FFFFFF"/>
                </a:solidFill>
                <a:latin typeface="Calibri"/>
                <a:cs typeface="Calibri"/>
              </a:rPr>
              <a:t>your </a:t>
            </a:r>
            <a:r>
              <a:rPr sz="3000" dirty="0">
                <a:solidFill>
                  <a:srgbClr val="FFFFFF"/>
                </a:solidFill>
                <a:latin typeface="Calibri"/>
                <a:cs typeface="Calibri"/>
              </a:rPr>
              <a:t>God, who </a:t>
            </a:r>
            <a:r>
              <a:rPr sz="3000" spc="-10" dirty="0">
                <a:solidFill>
                  <a:srgbClr val="FFFFFF"/>
                </a:solidFill>
                <a:latin typeface="Calibri"/>
                <a:cs typeface="Calibri"/>
              </a:rPr>
              <a:t>brought </a:t>
            </a:r>
            <a:r>
              <a:rPr sz="3000" spc="-15" dirty="0">
                <a:solidFill>
                  <a:srgbClr val="FFFFFF"/>
                </a:solidFill>
                <a:latin typeface="Calibri"/>
                <a:cs typeface="Calibri"/>
              </a:rPr>
              <a:t>you </a:t>
            </a:r>
            <a:r>
              <a:rPr sz="3000" spc="-5" dirty="0">
                <a:solidFill>
                  <a:srgbClr val="FFFFFF"/>
                </a:solidFill>
                <a:latin typeface="Calibri"/>
                <a:cs typeface="Calibri"/>
              </a:rPr>
              <a:t>out of </a:t>
            </a:r>
            <a:r>
              <a:rPr sz="3000" dirty="0">
                <a:solidFill>
                  <a:srgbClr val="FFFFFF"/>
                </a:solidFill>
                <a:latin typeface="Calibri"/>
                <a:cs typeface="Calibri"/>
              </a:rPr>
              <a:t>the  </a:t>
            </a:r>
            <a:r>
              <a:rPr sz="3000" spc="-5" dirty="0">
                <a:solidFill>
                  <a:srgbClr val="FFFFFF"/>
                </a:solidFill>
                <a:latin typeface="Calibri"/>
                <a:cs typeface="Calibri"/>
              </a:rPr>
              <a:t>land of Egypt, out of </a:t>
            </a:r>
            <a:r>
              <a:rPr sz="3000" dirty="0">
                <a:solidFill>
                  <a:srgbClr val="FFFFFF"/>
                </a:solidFill>
                <a:latin typeface="Calibri"/>
                <a:cs typeface="Calibri"/>
              </a:rPr>
              <a:t>the abode </a:t>
            </a:r>
            <a:r>
              <a:rPr sz="3000" spc="-5" dirty="0">
                <a:solidFill>
                  <a:srgbClr val="FFFFFF"/>
                </a:solidFill>
                <a:latin typeface="Calibri"/>
                <a:cs typeface="Calibri"/>
              </a:rPr>
              <a:t>of</a:t>
            </a:r>
            <a:r>
              <a:rPr sz="3000" spc="-50" dirty="0">
                <a:solidFill>
                  <a:srgbClr val="FFFFFF"/>
                </a:solidFill>
                <a:latin typeface="Calibri"/>
                <a:cs typeface="Calibri"/>
              </a:rPr>
              <a:t> </a:t>
            </a:r>
            <a:r>
              <a:rPr sz="3000" spc="-30" dirty="0">
                <a:solidFill>
                  <a:srgbClr val="FFFFFF"/>
                </a:solidFill>
                <a:latin typeface="Calibri"/>
                <a:cs typeface="Calibri"/>
              </a:rPr>
              <a:t>slavery</a:t>
            </a:r>
            <a:r>
              <a:rPr sz="3000" spc="-30" dirty="0" smtClean="0">
                <a:solidFill>
                  <a:schemeClr val="bg1"/>
                </a:solidFill>
                <a:latin typeface="Calibri"/>
                <a:cs typeface="Calibri"/>
              </a:rPr>
              <a:t>.</a:t>
            </a:r>
            <a:r>
              <a:rPr lang="en-US" sz="3000" spc="-30" dirty="0" smtClean="0">
                <a:solidFill>
                  <a:schemeClr val="bg1"/>
                </a:solidFill>
                <a:latin typeface="Arial"/>
                <a:cs typeface="Arial"/>
              </a:rPr>
              <a:t>"</a:t>
            </a:r>
            <a:endParaRPr sz="3000" dirty="0">
              <a:solidFill>
                <a:schemeClr val="bg1"/>
              </a:solidFill>
              <a:latin typeface="Arial"/>
              <a:cs typeface="Arial"/>
            </a:endParaRPr>
          </a:p>
          <a:p>
            <a:pPr marL="355600" marR="1362710" indent="-342900">
              <a:lnSpc>
                <a:spcPts val="4400"/>
              </a:lnSpc>
              <a:spcBef>
                <a:spcPts val="975"/>
              </a:spcBef>
              <a:buClr>
                <a:srgbClr val="FFFF00"/>
              </a:buClr>
              <a:buSzPct val="70731"/>
              <a:buFont typeface="Arial"/>
              <a:buAutoNum type="arabicPeriod"/>
              <a:tabLst>
                <a:tab pos="368935" algn="l"/>
              </a:tabLst>
            </a:pPr>
            <a:r>
              <a:rPr sz="3200" spc="-105" dirty="0">
                <a:solidFill>
                  <a:srgbClr val="FFFFFF"/>
                </a:solidFill>
                <a:latin typeface="Calibri"/>
                <a:cs typeface="Calibri"/>
              </a:rPr>
              <a:t>You </a:t>
            </a:r>
            <a:r>
              <a:rPr sz="3200" spc="-25" dirty="0">
                <a:solidFill>
                  <a:srgbClr val="FFFFFF"/>
                </a:solidFill>
                <a:latin typeface="Calibri"/>
                <a:cs typeface="Calibri"/>
              </a:rPr>
              <a:t>are to </a:t>
            </a:r>
            <a:r>
              <a:rPr sz="3200" spc="-30" dirty="0">
                <a:solidFill>
                  <a:srgbClr val="FFFFFF"/>
                </a:solidFill>
                <a:latin typeface="Calibri"/>
                <a:cs typeface="Calibri"/>
              </a:rPr>
              <a:t>have </a:t>
            </a:r>
            <a:r>
              <a:rPr sz="3200" spc="-5" dirty="0">
                <a:solidFill>
                  <a:srgbClr val="FFFFFF"/>
                </a:solidFill>
                <a:latin typeface="Calibri"/>
                <a:cs typeface="Calibri"/>
              </a:rPr>
              <a:t>no other </a:t>
            </a:r>
            <a:r>
              <a:rPr sz="3200" spc="-10" dirty="0">
                <a:solidFill>
                  <a:srgbClr val="FFFFFF"/>
                </a:solidFill>
                <a:latin typeface="Calibri"/>
                <a:cs typeface="Calibri"/>
              </a:rPr>
              <a:t>gods  </a:t>
            </a:r>
            <a:r>
              <a:rPr sz="3200" spc="-35" dirty="0">
                <a:solidFill>
                  <a:srgbClr val="FFFFFF"/>
                </a:solidFill>
                <a:latin typeface="Calibri"/>
                <a:cs typeface="Calibri"/>
              </a:rPr>
              <a:t>before</a:t>
            </a:r>
            <a:r>
              <a:rPr sz="3200" spc="-5" dirty="0">
                <a:solidFill>
                  <a:srgbClr val="FFFFFF"/>
                </a:solidFill>
                <a:latin typeface="Calibri"/>
                <a:cs typeface="Calibri"/>
              </a:rPr>
              <a:t> </a:t>
            </a:r>
            <a:r>
              <a:rPr sz="3200" dirty="0">
                <a:solidFill>
                  <a:srgbClr val="FFFFFF"/>
                </a:solidFill>
                <a:latin typeface="Calibri"/>
                <a:cs typeface="Calibri"/>
              </a:rPr>
              <a:t>me.</a:t>
            </a:r>
            <a:endParaRPr sz="3200" dirty="0">
              <a:latin typeface="Calibri"/>
              <a:cs typeface="Calibri"/>
            </a:endParaRPr>
          </a:p>
          <a:p>
            <a:pPr marL="355600" marR="175260" indent="-342900">
              <a:lnSpc>
                <a:spcPts val="4520"/>
              </a:lnSpc>
              <a:spcBef>
                <a:spcPts val="1025"/>
              </a:spcBef>
              <a:buClr>
                <a:srgbClr val="FFFF00"/>
              </a:buClr>
              <a:buSzPct val="71428"/>
              <a:buFont typeface="Calibri"/>
              <a:buAutoNum type="arabicPeriod"/>
              <a:tabLst>
                <a:tab pos="388620" algn="l"/>
              </a:tabLst>
            </a:pPr>
            <a:r>
              <a:rPr sz="3200" dirty="0"/>
              <a:t>	</a:t>
            </a:r>
            <a:r>
              <a:rPr sz="3200" spc="-114" dirty="0">
                <a:solidFill>
                  <a:srgbClr val="FFFFFF"/>
                </a:solidFill>
                <a:latin typeface="Calibri"/>
                <a:cs typeface="Calibri"/>
              </a:rPr>
              <a:t>You </a:t>
            </a:r>
            <a:r>
              <a:rPr sz="3200" spc="-20" dirty="0">
                <a:solidFill>
                  <a:srgbClr val="FFFFFF"/>
                </a:solidFill>
                <a:latin typeface="Calibri"/>
                <a:cs typeface="Calibri"/>
              </a:rPr>
              <a:t>are </a:t>
            </a:r>
            <a:r>
              <a:rPr sz="3200" spc="-5" dirty="0">
                <a:solidFill>
                  <a:srgbClr val="FFFFFF"/>
                </a:solidFill>
                <a:latin typeface="Calibri"/>
                <a:cs typeface="Calibri"/>
              </a:rPr>
              <a:t>not </a:t>
            </a:r>
            <a:r>
              <a:rPr sz="3200" spc="-20" dirty="0">
                <a:solidFill>
                  <a:srgbClr val="FFFFFF"/>
                </a:solidFill>
                <a:latin typeface="Calibri"/>
                <a:cs typeface="Calibri"/>
              </a:rPr>
              <a:t>to </a:t>
            </a:r>
            <a:r>
              <a:rPr sz="3200" spc="-35" dirty="0">
                <a:solidFill>
                  <a:srgbClr val="FFFFFF"/>
                </a:solidFill>
                <a:latin typeface="Calibri"/>
                <a:cs typeface="Calibri"/>
              </a:rPr>
              <a:t>make for </a:t>
            </a:r>
            <a:r>
              <a:rPr sz="3200" spc="-25" dirty="0">
                <a:solidFill>
                  <a:srgbClr val="FFFFFF"/>
                </a:solidFill>
                <a:latin typeface="Calibri"/>
                <a:cs typeface="Calibri"/>
              </a:rPr>
              <a:t>yourselves  </a:t>
            </a:r>
            <a:r>
              <a:rPr sz="3200" dirty="0">
                <a:solidFill>
                  <a:srgbClr val="FFFFFF"/>
                </a:solidFill>
                <a:latin typeface="Calibri"/>
                <a:cs typeface="Calibri"/>
              </a:rPr>
              <a:t>a </a:t>
            </a:r>
            <a:r>
              <a:rPr sz="3200" spc="-10" dirty="0">
                <a:solidFill>
                  <a:srgbClr val="FFFFFF"/>
                </a:solidFill>
                <a:latin typeface="Calibri"/>
                <a:cs typeface="Calibri"/>
              </a:rPr>
              <a:t>carved image </a:t>
            </a:r>
            <a:r>
              <a:rPr sz="3200" spc="-5" dirty="0">
                <a:solidFill>
                  <a:srgbClr val="FFFFFF"/>
                </a:solidFill>
                <a:latin typeface="Calibri"/>
                <a:cs typeface="Calibri"/>
              </a:rPr>
              <a:t>or </a:t>
            </a:r>
            <a:r>
              <a:rPr sz="3200" spc="-25" dirty="0">
                <a:solidFill>
                  <a:srgbClr val="FFFFFF"/>
                </a:solidFill>
                <a:latin typeface="Calibri"/>
                <a:cs typeface="Calibri"/>
              </a:rPr>
              <a:t>any</a:t>
            </a:r>
            <a:r>
              <a:rPr sz="3200" spc="-40" dirty="0">
                <a:solidFill>
                  <a:srgbClr val="FFFFFF"/>
                </a:solidFill>
                <a:latin typeface="Calibri"/>
                <a:cs typeface="Calibri"/>
              </a:rPr>
              <a:t> </a:t>
            </a:r>
            <a:r>
              <a:rPr sz="3200" spc="-5" dirty="0">
                <a:solidFill>
                  <a:srgbClr val="FFFFFF"/>
                </a:solidFill>
                <a:latin typeface="Calibri"/>
                <a:cs typeface="Calibri"/>
              </a:rPr>
              <a:t>kind</a:t>
            </a:r>
            <a:endParaRPr sz="3200" dirty="0">
              <a:latin typeface="Calibri"/>
              <a:cs typeface="Calibri"/>
            </a:endParaRPr>
          </a:p>
        </p:txBody>
      </p:sp>
      <p:sp>
        <p:nvSpPr>
          <p:cNvPr id="4" name="object 4"/>
          <p:cNvSpPr/>
          <p:nvPr/>
        </p:nvSpPr>
        <p:spPr>
          <a:xfrm>
            <a:off x="0" y="2176779"/>
            <a:ext cx="185420" cy="370840"/>
          </a:xfrm>
          <a:custGeom>
            <a:avLst/>
            <a:gdLst/>
            <a:ahLst/>
            <a:cxnLst/>
            <a:rect l="l" t="t" r="r" b="b"/>
            <a:pathLst>
              <a:path w="185420" h="370839">
                <a:moveTo>
                  <a:pt x="0" y="370839"/>
                </a:moveTo>
                <a:lnTo>
                  <a:pt x="185420" y="370839"/>
                </a:lnTo>
                <a:lnTo>
                  <a:pt x="185420" y="0"/>
                </a:lnTo>
                <a:lnTo>
                  <a:pt x="0" y="0"/>
                </a:lnTo>
                <a:lnTo>
                  <a:pt x="0" y="370839"/>
                </a:lnTo>
                <a:close/>
              </a:path>
            </a:pathLst>
          </a:custGeom>
          <a:solidFill>
            <a:srgbClr val="FFFFFF"/>
          </a:solidFill>
        </p:spPr>
        <p:txBody>
          <a:bodyPr wrap="square" lIns="0" tIns="0" rIns="0" bIns="0" rtlCol="0"/>
          <a:lstStyle/>
          <a:p>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5000" y="381000"/>
            <a:ext cx="5410200" cy="513842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459740" y="5506402"/>
            <a:ext cx="8608060" cy="854075"/>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FFFFFF"/>
                </a:solidFill>
                <a:latin typeface="Calibri"/>
                <a:cs typeface="Calibri"/>
              </a:rPr>
              <a:t>https://</a:t>
            </a:r>
            <a:r>
              <a:rPr sz="1200" spc="-5" dirty="0">
                <a:solidFill>
                  <a:srgbClr val="FFFFFF"/>
                </a:solidFill>
                <a:latin typeface="Calibri"/>
                <a:cs typeface="Calibri"/>
                <a:hlinkClick r:id="rId3"/>
              </a:rPr>
              <a:t>www.google.ca/search?q=land+God+promised+to+Israel&amp;tbm=isch&amp;imgil=HfndXl79GsSFnM%253A%253BVEDrHmfrN3_uyM%</a:t>
            </a:r>
            <a:endParaRPr sz="1200">
              <a:latin typeface="Calibri"/>
              <a:cs typeface="Calibri"/>
            </a:endParaRPr>
          </a:p>
          <a:p>
            <a:pPr marL="12700" marR="5080">
              <a:lnSpc>
                <a:spcPct val="100000"/>
              </a:lnSpc>
              <a:spcBef>
                <a:spcPts val="40"/>
              </a:spcBef>
            </a:pPr>
            <a:r>
              <a:rPr sz="1200" spc="-5" dirty="0">
                <a:solidFill>
                  <a:srgbClr val="FFFFFF"/>
                </a:solidFill>
                <a:latin typeface="Calibri"/>
                <a:cs typeface="Calibri"/>
              </a:rPr>
              <a:t>253Bhttp%25253A%25252F%25252Ffilesfromtoni.blogspot.com%25252F2009%25252F01%25252Fhow-much-land-did-god-give-israel-  in.html&amp;source=iu&amp;pf=m&amp;fir=HfndXl79GsSFnM%253A%252CVEDrHmfrN3_uyM%252C_&amp;usg=</a:t>
            </a:r>
            <a:r>
              <a:rPr sz="1200" u="sng" spc="-5" dirty="0">
                <a:solidFill>
                  <a:srgbClr val="FFFFFF"/>
                </a:solidFill>
                <a:uFill>
                  <a:solidFill>
                    <a:srgbClr val="FEFEFE"/>
                  </a:solidFill>
                </a:uFill>
                <a:latin typeface="Calibri"/>
                <a:cs typeface="Calibri"/>
              </a:rPr>
              <a:t> </a:t>
            </a:r>
            <a:r>
              <a:rPr sz="1200" spc="-5" dirty="0">
                <a:solidFill>
                  <a:srgbClr val="FFFFFF"/>
                </a:solidFill>
                <a:latin typeface="Calibri"/>
                <a:cs typeface="Calibri"/>
              </a:rPr>
              <a:t>8jimV_E0lKGBSggkNSN_6rqJcMk%3D&amp;bi  w=1333&amp;bih=637&amp;ved=0ahUKEwiLwJyf2OTOAhUDHGMKHRTBAXwQyjcIKw&amp;ei=nCbDV4uCFYO4jAOUgofgBw#imgrc=N9IjRigs61DW6M%3A</a:t>
            </a:r>
            <a:endParaRPr sz="1200">
              <a:latin typeface="Calibri"/>
              <a:cs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2057" y="1677415"/>
            <a:ext cx="6360795" cy="1245235"/>
          </a:xfrm>
          <a:prstGeom prst="rect">
            <a:avLst/>
          </a:prstGeom>
        </p:spPr>
        <p:txBody>
          <a:bodyPr vert="horz" wrap="square" lIns="0" tIns="12700" rIns="0" bIns="0" rtlCol="0">
            <a:spAutoFit/>
          </a:bodyPr>
          <a:lstStyle/>
          <a:p>
            <a:pPr marL="12700" marR="5080">
              <a:lnSpc>
                <a:spcPct val="100000"/>
              </a:lnSpc>
              <a:spcBef>
                <a:spcPts val="100"/>
              </a:spcBef>
            </a:pPr>
            <a:r>
              <a:rPr sz="4000" spc="-5" dirty="0">
                <a:solidFill>
                  <a:srgbClr val="FFFF00"/>
                </a:solidFill>
                <a:latin typeface="Calibri"/>
                <a:cs typeface="Calibri"/>
              </a:rPr>
              <a:t>1. Hand </a:t>
            </a:r>
            <a:r>
              <a:rPr sz="4000" spc="5" dirty="0">
                <a:solidFill>
                  <a:srgbClr val="FFFF00"/>
                </a:solidFill>
                <a:latin typeface="Calibri"/>
                <a:cs typeface="Calibri"/>
              </a:rPr>
              <a:t>out </a:t>
            </a:r>
            <a:r>
              <a:rPr sz="4000" dirty="0">
                <a:solidFill>
                  <a:srgbClr val="FFFF00"/>
                </a:solidFill>
                <a:latin typeface="Calibri"/>
                <a:cs typeface="Calibri"/>
              </a:rPr>
              <a:t>map of </a:t>
            </a:r>
            <a:r>
              <a:rPr sz="4000" spc="-10" dirty="0">
                <a:solidFill>
                  <a:srgbClr val="FFFF00"/>
                </a:solidFill>
                <a:latin typeface="Calibri"/>
                <a:cs typeface="Calibri"/>
              </a:rPr>
              <a:t>where</a:t>
            </a:r>
            <a:r>
              <a:rPr sz="4000" spc="-120" dirty="0">
                <a:solidFill>
                  <a:srgbClr val="FFFF00"/>
                </a:solidFill>
                <a:latin typeface="Calibri"/>
                <a:cs typeface="Calibri"/>
              </a:rPr>
              <a:t> </a:t>
            </a:r>
            <a:r>
              <a:rPr sz="4000" dirty="0">
                <a:solidFill>
                  <a:srgbClr val="FFFF00"/>
                </a:solidFill>
                <a:latin typeface="Calibri"/>
                <a:cs typeface="Calibri"/>
              </a:rPr>
              <a:t>the  </a:t>
            </a:r>
            <a:r>
              <a:rPr sz="4000" spc="-5" dirty="0">
                <a:solidFill>
                  <a:srgbClr val="FFFF00"/>
                </a:solidFill>
                <a:latin typeface="Calibri"/>
                <a:cs typeface="Calibri"/>
              </a:rPr>
              <a:t>tribes </a:t>
            </a:r>
            <a:r>
              <a:rPr sz="4000" spc="-10" dirty="0">
                <a:solidFill>
                  <a:srgbClr val="FFFF00"/>
                </a:solidFill>
                <a:latin typeface="Calibri"/>
                <a:cs typeface="Calibri"/>
              </a:rPr>
              <a:t>would </a:t>
            </a:r>
            <a:r>
              <a:rPr sz="4000" spc="-25" dirty="0">
                <a:solidFill>
                  <a:srgbClr val="FFFF00"/>
                </a:solidFill>
                <a:latin typeface="Calibri"/>
                <a:cs typeface="Calibri"/>
              </a:rPr>
              <a:t>have</a:t>
            </a:r>
            <a:r>
              <a:rPr sz="4000" spc="5" dirty="0">
                <a:solidFill>
                  <a:srgbClr val="FFFF00"/>
                </a:solidFill>
                <a:latin typeface="Calibri"/>
                <a:cs typeface="Calibri"/>
              </a:rPr>
              <a:t> </a:t>
            </a:r>
            <a:r>
              <a:rPr sz="4000" spc="-5" dirty="0">
                <a:solidFill>
                  <a:srgbClr val="FFFF00"/>
                </a:solidFill>
                <a:latin typeface="Calibri"/>
                <a:cs typeface="Calibri"/>
              </a:rPr>
              <a:t>land</a:t>
            </a:r>
            <a:r>
              <a:rPr sz="4000" spc="-5" dirty="0">
                <a:latin typeface="Calibri"/>
                <a:cs typeface="Calibri"/>
              </a:rPr>
              <a:t>.</a:t>
            </a:r>
            <a:endParaRPr sz="4000">
              <a:latin typeface="Calibri"/>
              <a:cs typeface="Calibri"/>
            </a:endParaRPr>
          </a:p>
        </p:txBody>
      </p:sp>
      <p:sp>
        <p:nvSpPr>
          <p:cNvPr id="3" name="object 3"/>
          <p:cNvSpPr/>
          <p:nvPr/>
        </p:nvSpPr>
        <p:spPr>
          <a:xfrm>
            <a:off x="1251191" y="3675507"/>
            <a:ext cx="5727839" cy="445516"/>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1238046" y="4285107"/>
            <a:ext cx="3580841" cy="361188"/>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3400" y="914400"/>
            <a:ext cx="8001000" cy="3046988"/>
          </a:xfrm>
          <a:prstGeom prst="rect">
            <a:avLst/>
          </a:prstGeom>
          <a:noFill/>
        </p:spPr>
        <p:txBody>
          <a:bodyPr wrap="square" rtlCol="0">
            <a:spAutoFit/>
          </a:bodyPr>
          <a:lstStyle/>
          <a:p>
            <a:r>
              <a:rPr lang="en-US" sz="2400" b="1" dirty="0" smtClean="0">
                <a:solidFill>
                  <a:srgbClr val="FFFF00"/>
                </a:solidFill>
              </a:rPr>
              <a:t>Deuteronomy 34: </a:t>
            </a:r>
          </a:p>
          <a:p>
            <a:r>
              <a:rPr lang="en-US" sz="2400" b="1" baseline="30000" dirty="0" smtClean="0">
                <a:solidFill>
                  <a:srgbClr val="FFFF00"/>
                </a:solidFill>
              </a:rPr>
              <a:t>5 </a:t>
            </a:r>
            <a:r>
              <a:rPr lang="en-US" sz="2400" dirty="0" smtClean="0">
                <a:solidFill>
                  <a:srgbClr val="FFFF00"/>
                </a:solidFill>
              </a:rPr>
              <a:t>So Moses, the servant of the </a:t>
            </a:r>
            <a:r>
              <a:rPr lang="en-US" sz="2400" cap="small" dirty="0" smtClean="0">
                <a:solidFill>
                  <a:srgbClr val="FFFF00"/>
                </a:solidFill>
              </a:rPr>
              <a:t>Lord</a:t>
            </a:r>
            <a:r>
              <a:rPr lang="en-US" sz="2400" dirty="0" smtClean="0">
                <a:solidFill>
                  <a:srgbClr val="FFFF00"/>
                </a:solidFill>
              </a:rPr>
              <a:t>, died there in the land of Moab, just as the </a:t>
            </a:r>
            <a:r>
              <a:rPr lang="en-US" sz="2400" cap="small" dirty="0" smtClean="0">
                <a:solidFill>
                  <a:srgbClr val="FFFF00"/>
                </a:solidFill>
              </a:rPr>
              <a:t>Lord</a:t>
            </a:r>
            <a:r>
              <a:rPr lang="en-US" sz="2400" dirty="0" smtClean="0">
                <a:solidFill>
                  <a:srgbClr val="FFFF00"/>
                </a:solidFill>
              </a:rPr>
              <a:t> had said. </a:t>
            </a:r>
            <a:r>
              <a:rPr lang="en-US" sz="2400" b="1" baseline="30000" dirty="0" smtClean="0">
                <a:solidFill>
                  <a:srgbClr val="FFFF00"/>
                </a:solidFill>
              </a:rPr>
              <a:t>6 </a:t>
            </a:r>
            <a:r>
              <a:rPr lang="en-US" sz="2400" dirty="0" smtClean="0">
                <a:solidFill>
                  <a:srgbClr val="FFFF00"/>
                </a:solidFill>
              </a:rPr>
              <a:t>The </a:t>
            </a:r>
            <a:r>
              <a:rPr lang="en-US" sz="2400" cap="small" dirty="0" smtClean="0">
                <a:solidFill>
                  <a:srgbClr val="FFFF00"/>
                </a:solidFill>
              </a:rPr>
              <a:t>Lord</a:t>
            </a:r>
            <a:r>
              <a:rPr lang="en-US" sz="2400" dirty="0" smtClean="0">
                <a:solidFill>
                  <a:srgbClr val="FFFF00"/>
                </a:solidFill>
              </a:rPr>
              <a:t> buried him</a:t>
            </a:r>
            <a:r>
              <a:rPr lang="en-US" sz="2400" baseline="30000" dirty="0" smtClean="0">
                <a:solidFill>
                  <a:srgbClr val="FFFF00"/>
                </a:solidFill>
              </a:rPr>
              <a:t>[</a:t>
            </a:r>
            <a:r>
              <a:rPr lang="en-US" sz="2400" baseline="30000" dirty="0" smtClean="0">
                <a:solidFill>
                  <a:srgbClr val="FFFF00"/>
                </a:solidFill>
                <a:hlinkClick r:id="rId2" tooltip="See footnote b"/>
              </a:rPr>
              <a:t>b</a:t>
            </a:r>
            <a:r>
              <a:rPr lang="en-US" sz="2400" baseline="30000" dirty="0" smtClean="0">
                <a:solidFill>
                  <a:srgbClr val="FFFF00"/>
                </a:solidFill>
              </a:rPr>
              <a:t>]</a:t>
            </a:r>
            <a:r>
              <a:rPr lang="en-US" sz="2400" dirty="0" smtClean="0">
                <a:solidFill>
                  <a:srgbClr val="FFFF00"/>
                </a:solidFill>
              </a:rPr>
              <a:t> in a valley near Beth-</a:t>
            </a:r>
            <a:r>
              <a:rPr lang="en-US" sz="2400" dirty="0" err="1" smtClean="0">
                <a:solidFill>
                  <a:srgbClr val="FFFF00"/>
                </a:solidFill>
              </a:rPr>
              <a:t>peor</a:t>
            </a:r>
            <a:r>
              <a:rPr lang="en-US" sz="2400" dirty="0" smtClean="0">
                <a:solidFill>
                  <a:srgbClr val="FFFF00"/>
                </a:solidFill>
              </a:rPr>
              <a:t> in Moab, but to this day no one knows the exact place. </a:t>
            </a:r>
            <a:r>
              <a:rPr lang="en-US" sz="2400" b="1" baseline="30000" dirty="0" smtClean="0">
                <a:solidFill>
                  <a:srgbClr val="FFFF00"/>
                </a:solidFill>
              </a:rPr>
              <a:t>7 </a:t>
            </a:r>
            <a:r>
              <a:rPr lang="en-US" sz="2400" dirty="0" smtClean="0">
                <a:solidFill>
                  <a:srgbClr val="FFFF00"/>
                </a:solidFill>
              </a:rPr>
              <a:t>Moses was 120 years old when he died, yet his eyesight was clear, and he was as strong as ever. </a:t>
            </a:r>
            <a:r>
              <a:rPr lang="en-US" sz="2400" b="1" baseline="30000" dirty="0" smtClean="0">
                <a:solidFill>
                  <a:srgbClr val="FFFF00"/>
                </a:solidFill>
              </a:rPr>
              <a:t>8 </a:t>
            </a:r>
            <a:r>
              <a:rPr lang="en-US" sz="2400" dirty="0" smtClean="0">
                <a:solidFill>
                  <a:srgbClr val="FFFF00"/>
                </a:solidFill>
              </a:rPr>
              <a:t>The people of Israel mourned for Moses on the plains of Moab for thirty days, until the customary period of mourning was over.</a:t>
            </a:r>
            <a:endParaRPr lang="en-US" sz="2400" dirty="0">
              <a:solidFill>
                <a:srgbClr val="FFFF00"/>
              </a:solidFill>
            </a:endParaRPr>
          </a:p>
        </p:txBody>
      </p:sp>
      <p:sp>
        <p:nvSpPr>
          <p:cNvPr id="4" name="TextBox 3"/>
          <p:cNvSpPr txBox="1"/>
          <p:nvPr/>
        </p:nvSpPr>
        <p:spPr>
          <a:xfrm>
            <a:off x="609600" y="381000"/>
            <a:ext cx="8001000" cy="584775"/>
          </a:xfrm>
          <a:prstGeom prst="rect">
            <a:avLst/>
          </a:prstGeom>
          <a:noFill/>
        </p:spPr>
        <p:txBody>
          <a:bodyPr wrap="square" rtlCol="0">
            <a:spAutoFit/>
          </a:bodyPr>
          <a:lstStyle/>
          <a:p>
            <a:pPr algn="ctr"/>
            <a:r>
              <a:rPr lang="en-US" sz="3200" dirty="0" smtClean="0">
                <a:solidFill>
                  <a:schemeClr val="bg1"/>
                </a:solidFill>
              </a:rPr>
              <a:t>Moses had died at Mount Nebo.</a:t>
            </a:r>
            <a:endParaRPr lang="en-US" sz="3200" dirty="0">
              <a:solidFill>
                <a:schemeClr val="bg1"/>
              </a:solidFill>
            </a:endParaRPr>
          </a:p>
        </p:txBody>
      </p:sp>
      <p:sp>
        <p:nvSpPr>
          <p:cNvPr id="5" name="TextBox 4"/>
          <p:cNvSpPr txBox="1"/>
          <p:nvPr/>
        </p:nvSpPr>
        <p:spPr>
          <a:xfrm>
            <a:off x="685800" y="3962400"/>
            <a:ext cx="7467600" cy="2246769"/>
          </a:xfrm>
          <a:prstGeom prst="rect">
            <a:avLst/>
          </a:prstGeom>
          <a:noFill/>
        </p:spPr>
        <p:txBody>
          <a:bodyPr wrap="square" rtlCol="0">
            <a:spAutoFit/>
          </a:bodyPr>
          <a:lstStyle/>
          <a:p>
            <a:r>
              <a:rPr lang="en-US" sz="2000" dirty="0" smtClean="0">
                <a:solidFill>
                  <a:schemeClr val="bg1"/>
                </a:solidFill>
              </a:rPr>
              <a:t>NOTE: Moses appeared with Elijah on the  Mt. of Transfiguration in  Canaan .  </a:t>
            </a:r>
          </a:p>
          <a:p>
            <a:r>
              <a:rPr lang="en-US" sz="2000" dirty="0" smtClean="0">
                <a:solidFill>
                  <a:schemeClr val="bg1"/>
                </a:solidFill>
              </a:rPr>
              <a:t>Matthew </a:t>
            </a:r>
            <a:r>
              <a:rPr lang="en-US" sz="2000" b="1" dirty="0" smtClean="0">
                <a:solidFill>
                  <a:schemeClr val="bg1"/>
                </a:solidFill>
              </a:rPr>
              <a:t>17 </a:t>
            </a:r>
            <a:r>
              <a:rPr lang="en-US" sz="2000" dirty="0" smtClean="0">
                <a:solidFill>
                  <a:schemeClr val="bg1"/>
                </a:solidFill>
              </a:rPr>
              <a:t>Now after six days Jesus took Peter, James, and John his brother, led them up on a high mountain by themselves; </a:t>
            </a:r>
            <a:r>
              <a:rPr lang="en-US" sz="2000" b="1" baseline="30000" dirty="0" smtClean="0">
                <a:solidFill>
                  <a:schemeClr val="bg1"/>
                </a:solidFill>
              </a:rPr>
              <a:t>2 </a:t>
            </a:r>
            <a:r>
              <a:rPr lang="en-US" sz="2000" dirty="0" smtClean="0">
                <a:solidFill>
                  <a:schemeClr val="bg1"/>
                </a:solidFill>
              </a:rPr>
              <a:t>and He was transfigured before them. His face shone like the sun, and His clothes became as white as the light. </a:t>
            </a:r>
            <a:r>
              <a:rPr lang="en-US" sz="2000" b="1" baseline="30000" dirty="0" smtClean="0">
                <a:solidFill>
                  <a:schemeClr val="bg1"/>
                </a:solidFill>
              </a:rPr>
              <a:t>3 </a:t>
            </a:r>
            <a:r>
              <a:rPr lang="en-US" sz="2000" dirty="0" smtClean="0">
                <a:solidFill>
                  <a:schemeClr val="bg1"/>
                </a:solidFill>
              </a:rPr>
              <a:t>And behold, Moses and Elijah appeared to them, talking with Him. </a:t>
            </a:r>
            <a:endParaRPr lang="en-US" sz="2000" dirty="0">
              <a:solidFill>
                <a:schemeClr val="bg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95400" y="381000"/>
            <a:ext cx="7086600" cy="5314950"/>
          </a:xfrm>
          <a:prstGeom prst="rect">
            <a:avLst/>
          </a:prstGeom>
          <a:noFill/>
          <a:ln w="9525">
            <a:noFill/>
            <a:miter lim="800000"/>
            <a:headEnd/>
            <a:tailEnd/>
          </a:ln>
        </p:spPr>
      </p:pic>
      <p:sp>
        <p:nvSpPr>
          <p:cNvPr id="3" name="TextBox 2"/>
          <p:cNvSpPr txBox="1"/>
          <p:nvPr/>
        </p:nvSpPr>
        <p:spPr>
          <a:xfrm>
            <a:off x="1219200" y="5791200"/>
            <a:ext cx="7162800" cy="830997"/>
          </a:xfrm>
          <a:prstGeom prst="rect">
            <a:avLst/>
          </a:prstGeom>
          <a:noFill/>
        </p:spPr>
        <p:txBody>
          <a:bodyPr wrap="square" rtlCol="0">
            <a:spAutoFit/>
          </a:bodyPr>
          <a:lstStyle/>
          <a:p>
            <a:r>
              <a:rPr lang="en-US" sz="2400" b="1" dirty="0" smtClean="0">
                <a:solidFill>
                  <a:schemeClr val="bg1"/>
                </a:solidFill>
              </a:rPr>
              <a:t>The Jordan River in the month of July. The Israelites passed over the river in the spring before Passover.</a:t>
            </a:r>
            <a:endParaRPr lang="en-US" sz="2400" b="1"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76400" y="381000"/>
            <a:ext cx="4848859" cy="612902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3733800" y="4419600"/>
            <a:ext cx="76200" cy="304800"/>
          </a:xfrm>
          <a:custGeom>
            <a:avLst/>
            <a:gdLst/>
            <a:ahLst/>
            <a:cxnLst/>
            <a:rect l="l" t="t" r="r" b="b"/>
            <a:pathLst>
              <a:path w="76200" h="304800">
                <a:moveTo>
                  <a:pt x="0" y="304800"/>
                </a:moveTo>
                <a:lnTo>
                  <a:pt x="76200" y="304800"/>
                </a:lnTo>
                <a:lnTo>
                  <a:pt x="76200" y="0"/>
                </a:lnTo>
                <a:lnTo>
                  <a:pt x="0" y="0"/>
                </a:lnTo>
                <a:lnTo>
                  <a:pt x="0" y="304800"/>
                </a:lnTo>
                <a:close/>
              </a:path>
            </a:pathLst>
          </a:custGeom>
          <a:solidFill>
            <a:srgbClr val="FFFFFF"/>
          </a:solidFill>
        </p:spPr>
        <p:txBody>
          <a:bodyPr wrap="square" lIns="0" tIns="0" rIns="0" bIns="0" rtlCol="0"/>
          <a:lstStyle/>
          <a:p>
            <a:endParaRPr/>
          </a:p>
        </p:txBody>
      </p:sp>
      <p:sp>
        <p:nvSpPr>
          <p:cNvPr id="4" name="object 4"/>
          <p:cNvSpPr/>
          <p:nvPr/>
        </p:nvSpPr>
        <p:spPr>
          <a:xfrm>
            <a:off x="3048000" y="3429000"/>
            <a:ext cx="609600" cy="304800"/>
          </a:xfrm>
          <a:custGeom>
            <a:avLst/>
            <a:gdLst/>
            <a:ahLst/>
            <a:cxnLst/>
            <a:rect l="l" t="t" r="r" b="b"/>
            <a:pathLst>
              <a:path w="609600" h="304800">
                <a:moveTo>
                  <a:pt x="0" y="304800"/>
                </a:moveTo>
                <a:lnTo>
                  <a:pt x="609600" y="304800"/>
                </a:lnTo>
                <a:lnTo>
                  <a:pt x="609600" y="0"/>
                </a:lnTo>
                <a:lnTo>
                  <a:pt x="0" y="0"/>
                </a:lnTo>
                <a:lnTo>
                  <a:pt x="0" y="304800"/>
                </a:lnTo>
                <a:close/>
              </a:path>
            </a:pathLst>
          </a:custGeom>
          <a:solidFill>
            <a:srgbClr val="FFFFFF"/>
          </a:solidFill>
        </p:spPr>
        <p:txBody>
          <a:bodyPr wrap="square" lIns="0" tIns="0" rIns="0" bIns="0" rtlCol="0"/>
          <a:lstStyle/>
          <a:p>
            <a:endParaRPr/>
          </a:p>
        </p:txBody>
      </p:sp>
      <p:sp>
        <p:nvSpPr>
          <p:cNvPr id="5" name="object 5"/>
          <p:cNvSpPr/>
          <p:nvPr/>
        </p:nvSpPr>
        <p:spPr>
          <a:xfrm>
            <a:off x="4419600" y="2438400"/>
            <a:ext cx="838200" cy="533400"/>
          </a:xfrm>
          <a:custGeom>
            <a:avLst/>
            <a:gdLst/>
            <a:ahLst/>
            <a:cxnLst/>
            <a:rect l="l" t="t" r="r" b="b"/>
            <a:pathLst>
              <a:path w="838200" h="533400">
                <a:moveTo>
                  <a:pt x="0" y="533400"/>
                </a:moveTo>
                <a:lnTo>
                  <a:pt x="838200" y="533400"/>
                </a:lnTo>
                <a:lnTo>
                  <a:pt x="838200" y="0"/>
                </a:lnTo>
                <a:lnTo>
                  <a:pt x="0" y="0"/>
                </a:lnTo>
                <a:lnTo>
                  <a:pt x="0" y="533400"/>
                </a:lnTo>
                <a:close/>
              </a:path>
            </a:pathLst>
          </a:custGeom>
          <a:solidFill>
            <a:srgbClr val="FFFFFF"/>
          </a:solidFill>
        </p:spPr>
        <p:txBody>
          <a:bodyPr wrap="square" lIns="0" tIns="0" rIns="0" bIns="0" rtlCol="0"/>
          <a:lstStyle/>
          <a:p>
            <a:endParaRPr/>
          </a:p>
        </p:txBody>
      </p:sp>
      <p:sp>
        <p:nvSpPr>
          <p:cNvPr id="6" name="object 6"/>
          <p:cNvSpPr/>
          <p:nvPr/>
        </p:nvSpPr>
        <p:spPr>
          <a:xfrm>
            <a:off x="2286000" y="4343400"/>
            <a:ext cx="1219200" cy="457200"/>
          </a:xfrm>
          <a:custGeom>
            <a:avLst/>
            <a:gdLst/>
            <a:ahLst/>
            <a:cxnLst/>
            <a:rect l="l" t="t" r="r" b="b"/>
            <a:pathLst>
              <a:path w="1219200" h="457200">
                <a:moveTo>
                  <a:pt x="0" y="457200"/>
                </a:moveTo>
                <a:lnTo>
                  <a:pt x="1219200" y="457200"/>
                </a:lnTo>
                <a:lnTo>
                  <a:pt x="1219200" y="0"/>
                </a:lnTo>
                <a:lnTo>
                  <a:pt x="0" y="0"/>
                </a:lnTo>
                <a:lnTo>
                  <a:pt x="0" y="457200"/>
                </a:lnTo>
                <a:close/>
              </a:path>
            </a:pathLst>
          </a:custGeom>
          <a:solidFill>
            <a:srgbClr val="FFFFFF"/>
          </a:solidFill>
        </p:spPr>
        <p:txBody>
          <a:bodyPr wrap="square" lIns="0" tIns="0" rIns="0" bIns="0" rtlCol="0"/>
          <a:lstStyle/>
          <a:p>
            <a:endParaRPr/>
          </a:p>
        </p:txBody>
      </p:sp>
      <p:sp>
        <p:nvSpPr>
          <p:cNvPr id="7" name="object 7"/>
          <p:cNvSpPr/>
          <p:nvPr/>
        </p:nvSpPr>
        <p:spPr>
          <a:xfrm>
            <a:off x="1981200" y="5410200"/>
            <a:ext cx="1219200" cy="457200"/>
          </a:xfrm>
          <a:custGeom>
            <a:avLst/>
            <a:gdLst/>
            <a:ahLst/>
            <a:cxnLst/>
            <a:rect l="l" t="t" r="r" b="b"/>
            <a:pathLst>
              <a:path w="1219200" h="457200">
                <a:moveTo>
                  <a:pt x="0" y="457200"/>
                </a:moveTo>
                <a:lnTo>
                  <a:pt x="1219200" y="457200"/>
                </a:lnTo>
                <a:lnTo>
                  <a:pt x="1219200" y="0"/>
                </a:lnTo>
                <a:lnTo>
                  <a:pt x="0" y="0"/>
                </a:lnTo>
                <a:lnTo>
                  <a:pt x="0" y="457200"/>
                </a:lnTo>
                <a:close/>
              </a:path>
            </a:pathLst>
          </a:custGeom>
          <a:solidFill>
            <a:srgbClr val="FFFFFF"/>
          </a:solidFill>
        </p:spPr>
        <p:txBody>
          <a:bodyPr wrap="square" lIns="0" tIns="0" rIns="0" bIns="0" rtlCol="0"/>
          <a:lstStyle/>
          <a:p>
            <a:endParaRPr/>
          </a:p>
        </p:txBody>
      </p:sp>
      <p:sp>
        <p:nvSpPr>
          <p:cNvPr id="8" name="object 8"/>
          <p:cNvSpPr/>
          <p:nvPr/>
        </p:nvSpPr>
        <p:spPr>
          <a:xfrm>
            <a:off x="3200400" y="2590800"/>
            <a:ext cx="914400" cy="381000"/>
          </a:xfrm>
          <a:custGeom>
            <a:avLst/>
            <a:gdLst/>
            <a:ahLst/>
            <a:cxnLst/>
            <a:rect l="l" t="t" r="r" b="b"/>
            <a:pathLst>
              <a:path w="914400" h="381000">
                <a:moveTo>
                  <a:pt x="0" y="381000"/>
                </a:moveTo>
                <a:lnTo>
                  <a:pt x="914400" y="381000"/>
                </a:lnTo>
                <a:lnTo>
                  <a:pt x="914400" y="0"/>
                </a:lnTo>
                <a:lnTo>
                  <a:pt x="0" y="0"/>
                </a:lnTo>
                <a:lnTo>
                  <a:pt x="0" y="381000"/>
                </a:lnTo>
                <a:close/>
              </a:path>
            </a:pathLst>
          </a:custGeom>
          <a:solidFill>
            <a:srgbClr val="FFFFFF"/>
          </a:solidFill>
        </p:spPr>
        <p:txBody>
          <a:bodyPr wrap="square" lIns="0" tIns="0" rIns="0" bIns="0" rtlCol="0"/>
          <a:lstStyle/>
          <a:p>
            <a:endParaRPr/>
          </a:p>
        </p:txBody>
      </p:sp>
      <p:sp>
        <p:nvSpPr>
          <p:cNvPr id="9" name="object 9"/>
          <p:cNvSpPr/>
          <p:nvPr/>
        </p:nvSpPr>
        <p:spPr>
          <a:xfrm>
            <a:off x="3810000" y="4343400"/>
            <a:ext cx="1143000" cy="457200"/>
          </a:xfrm>
          <a:custGeom>
            <a:avLst/>
            <a:gdLst/>
            <a:ahLst/>
            <a:cxnLst/>
            <a:rect l="l" t="t" r="r" b="b"/>
            <a:pathLst>
              <a:path w="1143000" h="457200">
                <a:moveTo>
                  <a:pt x="0" y="457200"/>
                </a:moveTo>
                <a:lnTo>
                  <a:pt x="1143000" y="457200"/>
                </a:lnTo>
                <a:lnTo>
                  <a:pt x="1143000" y="0"/>
                </a:lnTo>
                <a:lnTo>
                  <a:pt x="0" y="0"/>
                </a:lnTo>
                <a:lnTo>
                  <a:pt x="0" y="457200"/>
                </a:lnTo>
                <a:close/>
              </a:path>
            </a:pathLst>
          </a:custGeom>
          <a:solidFill>
            <a:srgbClr val="FFFFFF"/>
          </a:solidFill>
        </p:spPr>
        <p:txBody>
          <a:bodyPr wrap="square" lIns="0" tIns="0" rIns="0" bIns="0" rtlCol="0"/>
          <a:lstStyle/>
          <a:p>
            <a:endParaRPr/>
          </a:p>
        </p:txBody>
      </p:sp>
      <p:sp>
        <p:nvSpPr>
          <p:cNvPr id="10" name="object 10"/>
          <p:cNvSpPr/>
          <p:nvPr/>
        </p:nvSpPr>
        <p:spPr>
          <a:xfrm>
            <a:off x="3078479" y="762000"/>
            <a:ext cx="3398520" cy="914400"/>
          </a:xfrm>
          <a:custGeom>
            <a:avLst/>
            <a:gdLst/>
            <a:ahLst/>
            <a:cxnLst/>
            <a:rect l="l" t="t" r="r" b="b"/>
            <a:pathLst>
              <a:path w="3398520" h="914400">
                <a:moveTo>
                  <a:pt x="0" y="914400"/>
                </a:moveTo>
                <a:lnTo>
                  <a:pt x="3398520" y="914400"/>
                </a:lnTo>
                <a:lnTo>
                  <a:pt x="3398520" y="0"/>
                </a:lnTo>
                <a:lnTo>
                  <a:pt x="0" y="0"/>
                </a:lnTo>
                <a:lnTo>
                  <a:pt x="0" y="914400"/>
                </a:lnTo>
                <a:close/>
              </a:path>
            </a:pathLst>
          </a:custGeom>
          <a:solidFill>
            <a:srgbClr val="FFFFFF"/>
          </a:solidFill>
        </p:spPr>
        <p:txBody>
          <a:bodyPr wrap="square" lIns="0" tIns="0" rIns="0" bIns="0" rtlCol="0"/>
          <a:lstStyle/>
          <a:p>
            <a:endParaRPr/>
          </a:p>
        </p:txBody>
      </p:sp>
      <p:sp>
        <p:nvSpPr>
          <p:cNvPr id="11" name="object 11"/>
          <p:cNvSpPr/>
          <p:nvPr/>
        </p:nvSpPr>
        <p:spPr>
          <a:xfrm>
            <a:off x="1676400" y="1447800"/>
            <a:ext cx="1551940" cy="685800"/>
          </a:xfrm>
          <a:custGeom>
            <a:avLst/>
            <a:gdLst/>
            <a:ahLst/>
            <a:cxnLst/>
            <a:rect l="l" t="t" r="r" b="b"/>
            <a:pathLst>
              <a:path w="1551939" h="685800">
                <a:moveTo>
                  <a:pt x="0" y="685800"/>
                </a:moveTo>
                <a:lnTo>
                  <a:pt x="1551939" y="685800"/>
                </a:lnTo>
                <a:lnTo>
                  <a:pt x="1551939" y="0"/>
                </a:lnTo>
                <a:lnTo>
                  <a:pt x="0" y="0"/>
                </a:lnTo>
                <a:lnTo>
                  <a:pt x="0" y="685800"/>
                </a:lnTo>
                <a:close/>
              </a:path>
            </a:pathLst>
          </a:custGeom>
          <a:solidFill>
            <a:srgbClr val="FFFFFF"/>
          </a:solidFill>
        </p:spPr>
        <p:txBody>
          <a:bodyPr wrap="square" lIns="0" tIns="0" rIns="0" bIns="0" rtlCol="0"/>
          <a:lstStyle/>
          <a:p>
            <a:endParaRPr/>
          </a:p>
        </p:txBody>
      </p:sp>
      <p:sp>
        <p:nvSpPr>
          <p:cNvPr id="12" name="object 12"/>
          <p:cNvSpPr/>
          <p:nvPr/>
        </p:nvSpPr>
        <p:spPr>
          <a:xfrm>
            <a:off x="5257800" y="4267200"/>
            <a:ext cx="762000" cy="381000"/>
          </a:xfrm>
          <a:custGeom>
            <a:avLst/>
            <a:gdLst/>
            <a:ahLst/>
            <a:cxnLst/>
            <a:rect l="l" t="t" r="r" b="b"/>
            <a:pathLst>
              <a:path w="762000" h="381000">
                <a:moveTo>
                  <a:pt x="0" y="381000"/>
                </a:moveTo>
                <a:lnTo>
                  <a:pt x="762000" y="381000"/>
                </a:lnTo>
                <a:lnTo>
                  <a:pt x="762000" y="0"/>
                </a:lnTo>
                <a:lnTo>
                  <a:pt x="0" y="0"/>
                </a:lnTo>
                <a:lnTo>
                  <a:pt x="0" y="381000"/>
                </a:lnTo>
                <a:close/>
              </a:path>
            </a:pathLst>
          </a:custGeom>
          <a:solidFill>
            <a:srgbClr val="FFFFFF"/>
          </a:solidFill>
        </p:spPr>
        <p:txBody>
          <a:bodyPr wrap="square" lIns="0" tIns="0" rIns="0" bIns="0" rtlCol="0"/>
          <a:lstStyle/>
          <a:p>
            <a:endParaRPr/>
          </a:p>
        </p:txBody>
      </p:sp>
      <p:sp>
        <p:nvSpPr>
          <p:cNvPr id="13" name="object 13"/>
          <p:cNvSpPr/>
          <p:nvPr/>
        </p:nvSpPr>
        <p:spPr>
          <a:xfrm>
            <a:off x="3886200" y="3429000"/>
            <a:ext cx="685800" cy="304800"/>
          </a:xfrm>
          <a:custGeom>
            <a:avLst/>
            <a:gdLst/>
            <a:ahLst/>
            <a:cxnLst/>
            <a:rect l="l" t="t" r="r" b="b"/>
            <a:pathLst>
              <a:path w="685800" h="304800">
                <a:moveTo>
                  <a:pt x="0" y="304800"/>
                </a:moveTo>
                <a:lnTo>
                  <a:pt x="685800" y="304800"/>
                </a:lnTo>
                <a:lnTo>
                  <a:pt x="685800" y="0"/>
                </a:lnTo>
                <a:lnTo>
                  <a:pt x="0" y="0"/>
                </a:lnTo>
                <a:lnTo>
                  <a:pt x="0" y="304800"/>
                </a:lnTo>
                <a:close/>
              </a:path>
            </a:pathLst>
          </a:custGeom>
          <a:solidFill>
            <a:srgbClr val="FFFFFF"/>
          </a:solidFill>
        </p:spPr>
        <p:txBody>
          <a:bodyPr wrap="square" lIns="0" tIns="0" rIns="0" bIns="0" rtlCol="0"/>
          <a:lstStyle/>
          <a:p>
            <a:endParaRPr/>
          </a:p>
        </p:txBody>
      </p:sp>
      <p:sp>
        <p:nvSpPr>
          <p:cNvPr id="14" name="object 14"/>
          <p:cNvSpPr/>
          <p:nvPr/>
        </p:nvSpPr>
        <p:spPr>
          <a:xfrm>
            <a:off x="1905000" y="1676400"/>
            <a:ext cx="4572000" cy="609600"/>
          </a:xfrm>
          <a:custGeom>
            <a:avLst/>
            <a:gdLst/>
            <a:ahLst/>
            <a:cxnLst/>
            <a:rect l="l" t="t" r="r" b="b"/>
            <a:pathLst>
              <a:path w="4572000" h="609600">
                <a:moveTo>
                  <a:pt x="0" y="609600"/>
                </a:moveTo>
                <a:lnTo>
                  <a:pt x="4572000" y="609600"/>
                </a:lnTo>
                <a:lnTo>
                  <a:pt x="4572000" y="0"/>
                </a:lnTo>
                <a:lnTo>
                  <a:pt x="0" y="0"/>
                </a:lnTo>
                <a:lnTo>
                  <a:pt x="0" y="609600"/>
                </a:lnTo>
                <a:close/>
              </a:path>
            </a:pathLst>
          </a:custGeom>
          <a:solidFill>
            <a:srgbClr val="FFFFFF"/>
          </a:solidFill>
        </p:spPr>
        <p:txBody>
          <a:bodyPr wrap="square" lIns="0" tIns="0" rIns="0" bIns="0" rtlCol="0"/>
          <a:lstStyle/>
          <a:p>
            <a:endParaRPr/>
          </a:p>
        </p:txBody>
      </p:sp>
      <p:sp>
        <p:nvSpPr>
          <p:cNvPr id="15" name="object 15"/>
          <p:cNvSpPr txBox="1"/>
          <p:nvPr/>
        </p:nvSpPr>
        <p:spPr>
          <a:xfrm>
            <a:off x="2325370" y="1679257"/>
            <a:ext cx="4015104" cy="574675"/>
          </a:xfrm>
          <a:prstGeom prst="rect">
            <a:avLst/>
          </a:prstGeom>
        </p:spPr>
        <p:txBody>
          <a:bodyPr vert="horz" wrap="square" lIns="0" tIns="12700" rIns="0" bIns="0" rtlCol="0">
            <a:spAutoFit/>
          </a:bodyPr>
          <a:lstStyle/>
          <a:p>
            <a:pPr marL="12700">
              <a:lnSpc>
                <a:spcPct val="100000"/>
              </a:lnSpc>
              <a:spcBef>
                <a:spcPts val="100"/>
              </a:spcBef>
            </a:pPr>
            <a:r>
              <a:rPr sz="1800" spc="-10" dirty="0">
                <a:solidFill>
                  <a:srgbClr val="C00000"/>
                </a:solidFill>
                <a:latin typeface="Calibri"/>
                <a:cs typeface="Calibri"/>
              </a:rPr>
              <a:t>Stones </a:t>
            </a:r>
            <a:r>
              <a:rPr sz="1800" spc="-5" dirty="0">
                <a:solidFill>
                  <a:srgbClr val="C00000"/>
                </a:solidFill>
                <a:latin typeface="Calibri"/>
                <a:cs typeface="Calibri"/>
              </a:rPr>
              <a:t>piled up </a:t>
            </a:r>
            <a:r>
              <a:rPr sz="1800" dirty="0">
                <a:solidFill>
                  <a:srgbClr val="C00000"/>
                </a:solidFill>
                <a:latin typeface="Calibri"/>
                <a:cs typeface="Calibri"/>
              </a:rPr>
              <a:t>in </a:t>
            </a:r>
            <a:r>
              <a:rPr sz="1800" spc="-5" dirty="0">
                <a:solidFill>
                  <a:srgbClr val="C00000"/>
                </a:solidFill>
                <a:latin typeface="Calibri"/>
                <a:cs typeface="Calibri"/>
              </a:rPr>
              <a:t>the middle </a:t>
            </a:r>
            <a:r>
              <a:rPr sz="1800" spc="-10" dirty="0">
                <a:solidFill>
                  <a:srgbClr val="C00000"/>
                </a:solidFill>
                <a:latin typeface="Calibri"/>
                <a:cs typeface="Calibri"/>
              </a:rPr>
              <a:t>of </a:t>
            </a:r>
            <a:r>
              <a:rPr sz="1800" spc="-5" dirty="0">
                <a:solidFill>
                  <a:srgbClr val="C00000"/>
                </a:solidFill>
                <a:latin typeface="Calibri"/>
                <a:cs typeface="Calibri"/>
              </a:rPr>
              <a:t>the</a:t>
            </a:r>
            <a:r>
              <a:rPr sz="1800" spc="114" dirty="0">
                <a:solidFill>
                  <a:srgbClr val="C00000"/>
                </a:solidFill>
                <a:latin typeface="Calibri"/>
                <a:cs typeface="Calibri"/>
              </a:rPr>
              <a:t> </a:t>
            </a:r>
            <a:r>
              <a:rPr sz="1800" spc="-10" dirty="0">
                <a:solidFill>
                  <a:srgbClr val="C00000"/>
                </a:solidFill>
                <a:latin typeface="Calibri"/>
                <a:cs typeface="Calibri"/>
              </a:rPr>
              <a:t>Jordan</a:t>
            </a:r>
            <a:endParaRPr sz="1800">
              <a:latin typeface="Calibri"/>
              <a:cs typeface="Calibri"/>
            </a:endParaRPr>
          </a:p>
          <a:p>
            <a:pPr marL="400685">
              <a:lnSpc>
                <a:spcPct val="100000"/>
              </a:lnSpc>
              <a:spcBef>
                <a:spcPts val="5"/>
              </a:spcBef>
            </a:pPr>
            <a:r>
              <a:rPr sz="1800" spc="-5" dirty="0">
                <a:solidFill>
                  <a:srgbClr val="C00000"/>
                </a:solidFill>
                <a:latin typeface="Calibri"/>
                <a:cs typeface="Calibri"/>
              </a:rPr>
              <a:t>River </a:t>
            </a:r>
            <a:r>
              <a:rPr sz="1800" dirty="0">
                <a:solidFill>
                  <a:srgbClr val="C00000"/>
                </a:solidFill>
                <a:latin typeface="Calibri"/>
                <a:cs typeface="Calibri"/>
              </a:rPr>
              <a:t>and 12 </a:t>
            </a:r>
            <a:r>
              <a:rPr sz="1800" spc="-15" dirty="0">
                <a:solidFill>
                  <a:srgbClr val="C00000"/>
                </a:solidFill>
                <a:latin typeface="Calibri"/>
                <a:cs typeface="Calibri"/>
              </a:rPr>
              <a:t>stones </a:t>
            </a:r>
            <a:r>
              <a:rPr sz="1800" spc="-20" dirty="0">
                <a:solidFill>
                  <a:srgbClr val="C00000"/>
                </a:solidFill>
                <a:latin typeface="Calibri"/>
                <a:cs typeface="Calibri"/>
              </a:rPr>
              <a:t>for </a:t>
            </a:r>
            <a:r>
              <a:rPr sz="1800" dirty="0">
                <a:solidFill>
                  <a:srgbClr val="C00000"/>
                </a:solidFill>
                <a:latin typeface="Calibri"/>
                <a:cs typeface="Calibri"/>
              </a:rPr>
              <a:t>an</a:t>
            </a:r>
            <a:r>
              <a:rPr sz="1800" spc="90" dirty="0">
                <a:solidFill>
                  <a:srgbClr val="C00000"/>
                </a:solidFill>
                <a:latin typeface="Calibri"/>
                <a:cs typeface="Calibri"/>
              </a:rPr>
              <a:t> </a:t>
            </a:r>
            <a:r>
              <a:rPr sz="1800" spc="-35" dirty="0">
                <a:solidFill>
                  <a:srgbClr val="C00000"/>
                </a:solidFill>
                <a:latin typeface="Calibri"/>
                <a:cs typeface="Calibri"/>
              </a:rPr>
              <a:t>altar.</a:t>
            </a:r>
            <a:endParaRPr sz="1800">
              <a:latin typeface="Calibri"/>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066800" y="457200"/>
            <a:ext cx="7110929" cy="5334000"/>
          </a:xfrm>
          <a:prstGeom prst="rect">
            <a:avLst/>
          </a:prstGeom>
          <a:noFill/>
          <a:ln w="9525">
            <a:noFill/>
            <a:miter lim="800000"/>
            <a:headEnd/>
            <a:tailEnd/>
          </a:ln>
        </p:spPr>
      </p:pic>
      <p:sp>
        <p:nvSpPr>
          <p:cNvPr id="3" name="object 2"/>
          <p:cNvSpPr txBox="1">
            <a:spLocks/>
          </p:cNvSpPr>
          <p:nvPr/>
        </p:nvSpPr>
        <p:spPr>
          <a:xfrm>
            <a:off x="1066800" y="5791200"/>
            <a:ext cx="7239000" cy="751488"/>
          </a:xfrm>
          <a:prstGeom prst="rect">
            <a:avLst/>
          </a:prstGeom>
        </p:spPr>
        <p:txBody>
          <a:bodyPr vert="horz" wrap="square" lIns="0" tIns="12700" rIns="0" bIns="0" rtlCol="0">
            <a:spAutoFit/>
          </a:bodyPr>
          <a:lstStyle/>
          <a:p>
            <a:pPr marL="12700" marR="5080" lvl="0" indent="0" defTabSz="914400" eaLnBrk="1" fontAlgn="auto" latinLnBrk="0" hangingPunct="1">
              <a:lnSpc>
                <a:spcPct val="100000"/>
              </a:lnSpc>
              <a:spcBef>
                <a:spcPts val="100"/>
              </a:spcBef>
              <a:spcAft>
                <a:spcPts val="0"/>
              </a:spcAft>
              <a:buClrTx/>
              <a:buSzTx/>
              <a:buFontTx/>
              <a:buNone/>
              <a:tabLst/>
              <a:defRPr/>
            </a:pPr>
            <a:r>
              <a:rPr kumimoji="0" lang="en-US" sz="2400" b="0" i="0" u="none" strike="noStrike" kern="0" cap="none" spc="-5" normalizeH="0" baseline="0" noProof="0" dirty="0" smtClean="0">
                <a:ln>
                  <a:noFill/>
                </a:ln>
                <a:solidFill>
                  <a:schemeClr val="bg1"/>
                </a:solidFill>
                <a:effectLst/>
                <a:uLnTx/>
                <a:uFillTx/>
                <a:latin typeface="Calibri"/>
                <a:ea typeface="+mj-ea"/>
                <a:cs typeface="Calibri"/>
              </a:rPr>
              <a:t>Looking </a:t>
            </a:r>
            <a:r>
              <a:rPr kumimoji="0" lang="en-US" sz="2400" b="0" i="0" u="none" strike="noStrike" kern="0" cap="none" spc="-25" normalizeH="0" baseline="0" noProof="0" dirty="0" smtClean="0">
                <a:ln>
                  <a:noFill/>
                </a:ln>
                <a:solidFill>
                  <a:schemeClr val="bg1"/>
                </a:solidFill>
                <a:effectLst/>
                <a:uLnTx/>
                <a:uFillTx/>
                <a:latin typeface="Calibri"/>
                <a:ea typeface="+mj-ea"/>
                <a:cs typeface="Calibri"/>
              </a:rPr>
              <a:t>towards </a:t>
            </a:r>
            <a:r>
              <a:rPr kumimoji="0" lang="en-US" sz="2400" b="0" i="0" u="none" strike="noStrike" kern="0" cap="none" spc="0" normalizeH="0" baseline="0" noProof="0" dirty="0" smtClean="0">
                <a:ln>
                  <a:noFill/>
                </a:ln>
                <a:solidFill>
                  <a:schemeClr val="bg1"/>
                </a:solidFill>
                <a:effectLst/>
                <a:uLnTx/>
                <a:uFillTx/>
                <a:latin typeface="Calibri"/>
                <a:ea typeface="+mj-ea"/>
                <a:cs typeface="Calibri"/>
              </a:rPr>
              <a:t>the </a:t>
            </a:r>
            <a:r>
              <a:rPr kumimoji="0" lang="en-US" sz="2400" b="0" i="0" u="none" strike="noStrike" kern="0" cap="none" spc="-10" normalizeH="0" baseline="0" noProof="0" dirty="0" smtClean="0">
                <a:ln>
                  <a:noFill/>
                </a:ln>
                <a:solidFill>
                  <a:schemeClr val="bg1"/>
                </a:solidFill>
                <a:effectLst/>
                <a:uLnTx/>
                <a:uFillTx/>
                <a:latin typeface="Calibri"/>
                <a:ea typeface="+mj-ea"/>
                <a:cs typeface="Calibri"/>
              </a:rPr>
              <a:t>mountains </a:t>
            </a:r>
            <a:r>
              <a:rPr kumimoji="0" lang="en-US" sz="2400" b="0" i="0" u="none" strike="noStrike" kern="0" cap="none" spc="-5" normalizeH="0" baseline="0" noProof="0" dirty="0" smtClean="0">
                <a:ln>
                  <a:noFill/>
                </a:ln>
                <a:solidFill>
                  <a:schemeClr val="bg1"/>
                </a:solidFill>
                <a:effectLst/>
                <a:uLnTx/>
                <a:uFillTx/>
                <a:latin typeface="Calibri"/>
                <a:ea typeface="+mj-ea"/>
                <a:cs typeface="Calibri"/>
              </a:rPr>
              <a:t>by</a:t>
            </a:r>
            <a:r>
              <a:rPr kumimoji="0" lang="en-US" sz="2400" b="0" i="0" u="none" strike="noStrike" kern="0" cap="none" spc="-125" normalizeH="0" baseline="0" noProof="0" dirty="0" smtClean="0">
                <a:ln>
                  <a:noFill/>
                </a:ln>
                <a:solidFill>
                  <a:schemeClr val="bg1"/>
                </a:solidFill>
                <a:effectLst/>
                <a:uLnTx/>
                <a:uFillTx/>
                <a:latin typeface="Calibri"/>
                <a:ea typeface="+mj-ea"/>
                <a:cs typeface="Calibri"/>
              </a:rPr>
              <a:t> </a:t>
            </a:r>
            <a:r>
              <a:rPr kumimoji="0" lang="en-US" sz="2400" b="0" i="0" u="none" strike="noStrike" kern="0" cap="none" spc="0" normalizeH="0" baseline="0" noProof="0" dirty="0" smtClean="0">
                <a:ln>
                  <a:noFill/>
                </a:ln>
                <a:solidFill>
                  <a:schemeClr val="bg1"/>
                </a:solidFill>
                <a:effectLst/>
                <a:uLnTx/>
                <a:uFillTx/>
                <a:latin typeface="Calibri"/>
                <a:ea typeface="+mj-ea"/>
                <a:cs typeface="Calibri"/>
              </a:rPr>
              <a:t>the  </a:t>
            </a:r>
            <a:r>
              <a:rPr kumimoji="0" lang="en-US" sz="2400" b="0" i="0" u="none" strike="noStrike" kern="0" cap="none" spc="-5" normalizeH="0" baseline="0" noProof="0" dirty="0" smtClean="0">
                <a:ln>
                  <a:noFill/>
                </a:ln>
                <a:solidFill>
                  <a:schemeClr val="bg1"/>
                </a:solidFill>
                <a:effectLst/>
                <a:uLnTx/>
                <a:uFillTx/>
                <a:latin typeface="Calibri"/>
                <a:ea typeface="+mj-ea"/>
                <a:cs typeface="Calibri"/>
              </a:rPr>
              <a:t>Dead </a:t>
            </a:r>
            <a:r>
              <a:rPr kumimoji="0" lang="en-US" sz="2400" b="0" i="0" u="none" strike="noStrike" kern="0" cap="none" spc="0" normalizeH="0" baseline="0" noProof="0" dirty="0" smtClean="0">
                <a:ln>
                  <a:noFill/>
                </a:ln>
                <a:solidFill>
                  <a:schemeClr val="bg1"/>
                </a:solidFill>
                <a:effectLst/>
                <a:uLnTx/>
                <a:uFillTx/>
                <a:latin typeface="Calibri"/>
                <a:ea typeface="+mj-ea"/>
                <a:cs typeface="Calibri"/>
              </a:rPr>
              <a:t>Sea </a:t>
            </a:r>
            <a:r>
              <a:rPr kumimoji="0" lang="en-US" sz="2400" b="0" i="0" u="none" strike="noStrike" kern="0" cap="none" spc="-20" normalizeH="0" baseline="0" noProof="0" dirty="0" smtClean="0">
                <a:ln>
                  <a:noFill/>
                </a:ln>
                <a:solidFill>
                  <a:schemeClr val="bg1"/>
                </a:solidFill>
                <a:effectLst/>
                <a:uLnTx/>
                <a:uFillTx/>
                <a:latin typeface="Calibri"/>
                <a:ea typeface="+mj-ea"/>
                <a:cs typeface="Calibri"/>
              </a:rPr>
              <a:t>from the </a:t>
            </a:r>
            <a:r>
              <a:rPr kumimoji="0" lang="en-US" sz="2400" b="0" i="0" u="none" strike="noStrike" kern="0" cap="none" spc="-15" normalizeH="0" baseline="0" noProof="0" dirty="0" err="1" smtClean="0">
                <a:ln>
                  <a:noFill/>
                </a:ln>
                <a:solidFill>
                  <a:schemeClr val="bg1"/>
                </a:solidFill>
                <a:effectLst/>
                <a:uLnTx/>
                <a:uFillTx/>
                <a:latin typeface="Calibri"/>
                <a:ea typeface="+mj-ea"/>
                <a:cs typeface="Calibri"/>
              </a:rPr>
              <a:t>Gilgal</a:t>
            </a:r>
            <a:r>
              <a:rPr kumimoji="0" lang="en-US" sz="2400" b="0" i="0" u="none" strike="noStrike" kern="0" cap="none" spc="-15" normalizeH="0" baseline="0" noProof="0" dirty="0" smtClean="0">
                <a:ln>
                  <a:noFill/>
                </a:ln>
                <a:solidFill>
                  <a:schemeClr val="bg1"/>
                </a:solidFill>
                <a:effectLst/>
                <a:uLnTx/>
                <a:uFillTx/>
                <a:latin typeface="Calibri"/>
                <a:ea typeface="+mj-ea"/>
                <a:cs typeface="Calibri"/>
              </a:rPr>
              <a:t> area, Canaan </a:t>
            </a:r>
            <a:endParaRPr kumimoji="0" lang="en-US" sz="2400" b="0" i="0" u="none" strike="noStrike" kern="0" cap="none" spc="-15" normalizeH="0" baseline="0" noProof="0" dirty="0">
              <a:ln>
                <a:noFill/>
              </a:ln>
              <a:solidFill>
                <a:schemeClr val="bg1"/>
              </a:solidFill>
              <a:effectLst/>
              <a:uLnTx/>
              <a:uFillTx/>
              <a:latin typeface="Calibri"/>
              <a:ea typeface="+mj-ea"/>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524000"/>
            <a:ext cx="7467600" cy="4801314"/>
          </a:xfrm>
          <a:prstGeom prst="rect">
            <a:avLst/>
          </a:prstGeom>
          <a:noFill/>
        </p:spPr>
        <p:txBody>
          <a:bodyPr wrap="square" rtlCol="0">
            <a:spAutoFit/>
          </a:bodyPr>
          <a:lstStyle/>
          <a:p>
            <a:endParaRPr lang="en-US" sz="2400" b="1" dirty="0" smtClean="0">
              <a:solidFill>
                <a:srgbClr val="FFFF00"/>
              </a:solidFill>
            </a:endParaRPr>
          </a:p>
          <a:p>
            <a:r>
              <a:rPr lang="en-US" sz="2400" b="1" baseline="30000" dirty="0" smtClean="0">
                <a:solidFill>
                  <a:srgbClr val="FFFF00"/>
                </a:solidFill>
              </a:rPr>
              <a:t>9 </a:t>
            </a:r>
            <a:r>
              <a:rPr lang="en-US" sz="2400" b="1" dirty="0" smtClean="0">
                <a:solidFill>
                  <a:srgbClr val="FFFF00"/>
                </a:solidFill>
              </a:rPr>
              <a:t>Now Joshua son of Nun was full of the spirit of wisdom, for Moses had laid his hands on him. So the people of Israel obeyed him, doing just as the </a:t>
            </a:r>
            <a:r>
              <a:rPr lang="en-US" sz="2400" b="1" cap="small" dirty="0" smtClean="0">
                <a:solidFill>
                  <a:srgbClr val="FFFF00"/>
                </a:solidFill>
              </a:rPr>
              <a:t>Lord</a:t>
            </a:r>
            <a:r>
              <a:rPr lang="en-US" sz="2400" b="1" dirty="0" smtClean="0">
                <a:solidFill>
                  <a:srgbClr val="FFFF00"/>
                </a:solidFill>
              </a:rPr>
              <a:t> had commanded Moses.</a:t>
            </a:r>
          </a:p>
          <a:p>
            <a:r>
              <a:rPr lang="en-US" sz="2400" b="1" baseline="30000" dirty="0" smtClean="0">
                <a:solidFill>
                  <a:srgbClr val="FFFF00"/>
                </a:solidFill>
              </a:rPr>
              <a:t>10 </a:t>
            </a:r>
            <a:r>
              <a:rPr lang="en-US" sz="2400" b="1" dirty="0" smtClean="0">
                <a:solidFill>
                  <a:srgbClr val="FFFF00"/>
                </a:solidFill>
              </a:rPr>
              <a:t>There has never been another prophet in Israel like Moses, whom the </a:t>
            </a:r>
            <a:r>
              <a:rPr lang="en-US" sz="2400" b="1" cap="small" dirty="0" smtClean="0">
                <a:solidFill>
                  <a:srgbClr val="FFFF00"/>
                </a:solidFill>
              </a:rPr>
              <a:t>Lord</a:t>
            </a:r>
            <a:r>
              <a:rPr lang="en-US" sz="2400" b="1" dirty="0" smtClean="0">
                <a:solidFill>
                  <a:srgbClr val="FFFF00"/>
                </a:solidFill>
              </a:rPr>
              <a:t> knew face to face. </a:t>
            </a:r>
            <a:r>
              <a:rPr lang="en-US" sz="2400" b="1" baseline="30000" dirty="0" smtClean="0">
                <a:solidFill>
                  <a:srgbClr val="FFFF00"/>
                </a:solidFill>
              </a:rPr>
              <a:t>11 </a:t>
            </a:r>
            <a:r>
              <a:rPr lang="en-US" sz="2400" b="1" dirty="0" smtClean="0">
                <a:solidFill>
                  <a:srgbClr val="FFFF00"/>
                </a:solidFill>
              </a:rPr>
              <a:t>The </a:t>
            </a:r>
            <a:r>
              <a:rPr lang="en-US" sz="2400" b="1" cap="small" dirty="0" smtClean="0">
                <a:solidFill>
                  <a:srgbClr val="FFFF00"/>
                </a:solidFill>
              </a:rPr>
              <a:t>Lord</a:t>
            </a:r>
            <a:r>
              <a:rPr lang="en-US" sz="2400" b="1" dirty="0" smtClean="0">
                <a:solidFill>
                  <a:srgbClr val="FFFF00"/>
                </a:solidFill>
              </a:rPr>
              <a:t> sent him to perform all the miraculous signs and wonders in the land of Egypt against Pharaoh, and all his servants, and his entire land. </a:t>
            </a:r>
            <a:r>
              <a:rPr lang="en-US" sz="2400" b="1" baseline="30000" dirty="0" smtClean="0">
                <a:solidFill>
                  <a:srgbClr val="FFFF00"/>
                </a:solidFill>
              </a:rPr>
              <a:t>12 </a:t>
            </a:r>
            <a:r>
              <a:rPr lang="en-US" sz="2400" b="1" dirty="0" smtClean="0">
                <a:solidFill>
                  <a:srgbClr val="FFFF00"/>
                </a:solidFill>
              </a:rPr>
              <a:t>With mighty power, Moses performed terrifying acts in the sight of all Israel.</a:t>
            </a:r>
          </a:p>
          <a:p>
            <a:endParaRPr lang="en-US" dirty="0"/>
          </a:p>
        </p:txBody>
      </p:sp>
      <p:sp>
        <p:nvSpPr>
          <p:cNvPr id="3" name="TextBox 2"/>
          <p:cNvSpPr txBox="1"/>
          <p:nvPr/>
        </p:nvSpPr>
        <p:spPr>
          <a:xfrm>
            <a:off x="914400" y="609600"/>
            <a:ext cx="7239000" cy="1077218"/>
          </a:xfrm>
          <a:prstGeom prst="rect">
            <a:avLst/>
          </a:prstGeom>
          <a:noFill/>
        </p:spPr>
        <p:txBody>
          <a:bodyPr wrap="square" rtlCol="0">
            <a:spAutoFit/>
          </a:bodyPr>
          <a:lstStyle/>
          <a:p>
            <a:pPr algn="ctr"/>
            <a:r>
              <a:rPr lang="en-US" sz="3200" dirty="0" smtClean="0">
                <a:solidFill>
                  <a:schemeClr val="bg1"/>
                </a:solidFill>
              </a:rPr>
              <a:t>Joshua now leads the Israelite into Canaan – The Promised Land</a:t>
            </a:r>
            <a:endParaRPr lang="en-US" sz="32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2000" y="304800"/>
            <a:ext cx="7330121" cy="6045245"/>
          </a:xfrm>
          <a:prstGeom prst="rect">
            <a:avLst/>
          </a:prstGeom>
        </p:spPr>
        <p:txBody>
          <a:bodyPr vert="horz" wrap="square" lIns="0" tIns="12700" rIns="0" bIns="0" rtlCol="0">
            <a:spAutoFit/>
          </a:bodyPr>
          <a:lstStyle/>
          <a:p>
            <a:pPr marL="1053465" indent="-490220">
              <a:lnSpc>
                <a:spcPct val="100000"/>
              </a:lnSpc>
              <a:spcBef>
                <a:spcPts val="5"/>
              </a:spcBef>
              <a:tabLst>
                <a:tab pos="1053465" algn="l"/>
                <a:tab pos="1054100" algn="l"/>
              </a:tabLst>
            </a:pPr>
            <a:endParaRPr lang="en-US" sz="3200" b="1" spc="-5" dirty="0" smtClean="0">
              <a:solidFill>
                <a:schemeClr val="bg1"/>
              </a:solidFill>
              <a:latin typeface="Calibri"/>
              <a:cs typeface="Calibri"/>
            </a:endParaRPr>
          </a:p>
          <a:p>
            <a:pPr marL="1053465" indent="-490220">
              <a:lnSpc>
                <a:spcPct val="100000"/>
              </a:lnSpc>
              <a:spcBef>
                <a:spcPts val="5"/>
              </a:spcBef>
              <a:tabLst>
                <a:tab pos="1053465" algn="l"/>
                <a:tab pos="1054100" algn="l"/>
              </a:tabLst>
            </a:pPr>
            <a:r>
              <a:rPr lang="en-US" sz="3200" b="1" spc="-5" dirty="0" smtClean="0">
                <a:solidFill>
                  <a:schemeClr val="bg1"/>
                </a:solidFill>
                <a:latin typeface="Calibri"/>
                <a:cs typeface="Calibri"/>
              </a:rPr>
              <a:t>2. </a:t>
            </a:r>
            <a:r>
              <a:rPr sz="3200" b="1" spc="-5" dirty="0" smtClean="0">
                <a:solidFill>
                  <a:schemeClr val="bg1"/>
                </a:solidFill>
                <a:latin typeface="Calibri"/>
                <a:cs typeface="Calibri"/>
              </a:rPr>
              <a:t>Camping </a:t>
            </a:r>
            <a:r>
              <a:rPr lang="en-US" sz="3200" b="1" dirty="0" smtClean="0">
                <a:solidFill>
                  <a:schemeClr val="bg1"/>
                </a:solidFill>
                <a:latin typeface="Calibri"/>
                <a:cs typeface="Calibri"/>
              </a:rPr>
              <a:t>at</a:t>
            </a:r>
            <a:r>
              <a:rPr sz="3200" b="1" dirty="0" smtClean="0">
                <a:solidFill>
                  <a:schemeClr val="bg1"/>
                </a:solidFill>
                <a:latin typeface="Calibri"/>
                <a:cs typeface="Calibri"/>
              </a:rPr>
              <a:t> </a:t>
            </a:r>
            <a:r>
              <a:rPr sz="3200" b="1" spc="-15" dirty="0" err="1" smtClean="0">
                <a:solidFill>
                  <a:schemeClr val="bg1"/>
                </a:solidFill>
                <a:latin typeface="Calibri"/>
                <a:cs typeface="Calibri"/>
              </a:rPr>
              <a:t>Gilgal</a:t>
            </a:r>
            <a:r>
              <a:rPr lang="en-US" sz="3200" b="1" spc="-15" dirty="0" smtClean="0">
                <a:solidFill>
                  <a:schemeClr val="bg1"/>
                </a:solidFill>
                <a:latin typeface="Calibri"/>
                <a:cs typeface="Calibri"/>
              </a:rPr>
              <a:t> west of the Jordan River and into the Promised Land.</a:t>
            </a:r>
          </a:p>
          <a:p>
            <a:pPr marL="1053465" indent="-490220">
              <a:lnSpc>
                <a:spcPct val="100000"/>
              </a:lnSpc>
              <a:spcBef>
                <a:spcPts val="5"/>
              </a:spcBef>
              <a:tabLst>
                <a:tab pos="1053465" algn="l"/>
                <a:tab pos="1054100" algn="l"/>
              </a:tabLst>
            </a:pPr>
            <a:endParaRPr lang="en-US" sz="3600" b="1" spc="-15" dirty="0" smtClean="0">
              <a:solidFill>
                <a:srgbClr val="FFFF00"/>
              </a:solidFill>
              <a:latin typeface="Calibri"/>
              <a:cs typeface="Calibri"/>
            </a:endParaRPr>
          </a:p>
          <a:p>
            <a:pPr marL="1053465" indent="-490220">
              <a:lnSpc>
                <a:spcPct val="100000"/>
              </a:lnSpc>
              <a:spcBef>
                <a:spcPts val="5"/>
              </a:spcBef>
              <a:buFont typeface="Arial"/>
              <a:buChar char="•"/>
              <a:tabLst>
                <a:tab pos="1053465" algn="l"/>
                <a:tab pos="1054100" algn="l"/>
              </a:tabLst>
            </a:pPr>
            <a:r>
              <a:rPr lang="en-US" sz="3200" spc="-15" dirty="0" smtClean="0">
                <a:solidFill>
                  <a:srgbClr val="FFFF00"/>
                </a:solidFill>
                <a:latin typeface="Calibri"/>
                <a:cs typeface="Calibri"/>
              </a:rPr>
              <a:t>The first thing that Joshua did when the Israelites arrived across the river was to build an altar and thank God.</a:t>
            </a:r>
          </a:p>
          <a:p>
            <a:pPr marL="1053465" indent="-490220">
              <a:lnSpc>
                <a:spcPct val="100000"/>
              </a:lnSpc>
              <a:spcBef>
                <a:spcPts val="5"/>
              </a:spcBef>
              <a:buFont typeface="Arial"/>
              <a:buChar char="•"/>
              <a:tabLst>
                <a:tab pos="1053465" algn="l"/>
                <a:tab pos="1054100" algn="l"/>
              </a:tabLst>
            </a:pPr>
            <a:r>
              <a:rPr lang="en-US" sz="3200" spc="-15" dirty="0" smtClean="0">
                <a:solidFill>
                  <a:srgbClr val="FFFF00"/>
                </a:solidFill>
                <a:latin typeface="Calibri"/>
                <a:cs typeface="Calibri"/>
              </a:rPr>
              <a:t>The other important task was to read the Torah and Instructions to the Israelites. </a:t>
            </a:r>
          </a:p>
          <a:p>
            <a:pPr marL="1053465" indent="-490220">
              <a:lnSpc>
                <a:spcPct val="100000"/>
              </a:lnSpc>
              <a:spcBef>
                <a:spcPts val="5"/>
              </a:spcBef>
              <a:tabLst>
                <a:tab pos="1053465" algn="l"/>
                <a:tab pos="1054100" algn="l"/>
              </a:tabLst>
            </a:pPr>
            <a:r>
              <a:rPr lang="en-US" sz="3200" spc="-15" dirty="0" smtClean="0">
                <a:solidFill>
                  <a:schemeClr val="bg1"/>
                </a:solidFill>
                <a:latin typeface="Calibri"/>
                <a:cs typeface="Calibri"/>
              </a:rPr>
              <a:t>READ:  </a:t>
            </a:r>
          </a:p>
          <a:p>
            <a:pPr marL="1053465" indent="-490220">
              <a:lnSpc>
                <a:spcPct val="100000"/>
              </a:lnSpc>
              <a:spcBef>
                <a:spcPts val="5"/>
              </a:spcBef>
              <a:buFont typeface="Arial"/>
              <a:buChar char="•"/>
              <a:tabLst>
                <a:tab pos="1053465" algn="l"/>
                <a:tab pos="1054100" algn="l"/>
              </a:tabLst>
            </a:pPr>
            <a:endParaRPr sz="3600" dirty="0">
              <a:latin typeface="Calibri"/>
              <a:cs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12700">
              <a:lnSpc>
                <a:spcPct val="100000"/>
              </a:lnSpc>
              <a:spcBef>
                <a:spcPts val="100"/>
              </a:spcBef>
            </a:pPr>
            <a:r>
              <a:rPr spc="-5" dirty="0"/>
              <a:t>Obedience to</a:t>
            </a:r>
            <a:r>
              <a:rPr spc="-40" dirty="0"/>
              <a:t> </a:t>
            </a:r>
            <a:r>
              <a:rPr dirty="0"/>
              <a:t>God…</a:t>
            </a:r>
          </a:p>
        </p:txBody>
      </p:sp>
      <p:sp>
        <p:nvSpPr>
          <p:cNvPr id="3" name="object 3"/>
          <p:cNvSpPr txBox="1">
            <a:spLocks noGrp="1"/>
          </p:cNvSpPr>
          <p:nvPr>
            <p:ph type="body" idx="1"/>
          </p:nvPr>
        </p:nvSpPr>
        <p:spPr>
          <a:prstGeom prst="rect">
            <a:avLst/>
          </a:prstGeom>
        </p:spPr>
        <p:txBody>
          <a:bodyPr vert="horz" wrap="square" lIns="0" tIns="188595" rIns="0" bIns="0" rtlCol="0">
            <a:spAutoFit/>
          </a:bodyPr>
          <a:lstStyle/>
          <a:p>
            <a:pPr marL="744220">
              <a:lnSpc>
                <a:spcPct val="100000"/>
              </a:lnSpc>
              <a:spcBef>
                <a:spcPts val="1485"/>
              </a:spcBef>
            </a:pPr>
            <a:r>
              <a:rPr spc="-5" dirty="0"/>
              <a:t>Life </a:t>
            </a:r>
            <a:r>
              <a:rPr dirty="0"/>
              <a:t>in Canaan </a:t>
            </a:r>
            <a:r>
              <a:rPr dirty="0">
                <a:latin typeface="Calibri"/>
                <a:cs typeface="Calibri"/>
              </a:rPr>
              <a:t>– </a:t>
            </a:r>
            <a:r>
              <a:rPr spc="-5" dirty="0"/>
              <a:t>learning </a:t>
            </a:r>
            <a:r>
              <a:rPr dirty="0"/>
              <a:t>to obey</a:t>
            </a:r>
            <a:r>
              <a:rPr spc="30" dirty="0"/>
              <a:t> </a:t>
            </a:r>
            <a:r>
              <a:rPr dirty="0"/>
              <a:t>God</a:t>
            </a:r>
          </a:p>
          <a:p>
            <a:pPr marL="307340" indent="-307340">
              <a:lnSpc>
                <a:spcPts val="3329"/>
              </a:lnSpc>
              <a:spcBef>
                <a:spcPts val="1385"/>
              </a:spcBef>
              <a:buClr>
                <a:srgbClr val="FFFFFF"/>
              </a:buClr>
              <a:buFont typeface="Courier New"/>
              <a:buChar char="o"/>
              <a:tabLst>
                <a:tab pos="307340" algn="l"/>
              </a:tabLst>
            </a:pPr>
            <a:r>
              <a:rPr b="0" dirty="0">
                <a:latin typeface="Times New Roman"/>
                <a:cs typeface="Times New Roman"/>
              </a:rPr>
              <a:t>What </a:t>
            </a:r>
            <a:r>
              <a:rPr b="0" spc="-5" dirty="0">
                <a:latin typeface="Times New Roman"/>
                <a:cs typeface="Times New Roman"/>
              </a:rPr>
              <a:t>happens </a:t>
            </a:r>
            <a:r>
              <a:rPr b="0" dirty="0">
                <a:latin typeface="Times New Roman"/>
                <a:cs typeface="Times New Roman"/>
              </a:rPr>
              <a:t>if </a:t>
            </a:r>
            <a:r>
              <a:rPr b="0" spc="-5" dirty="0">
                <a:latin typeface="Times New Roman"/>
                <a:cs typeface="Times New Roman"/>
              </a:rPr>
              <a:t>we </a:t>
            </a:r>
            <a:r>
              <a:rPr b="0" dirty="0">
                <a:latin typeface="Times New Roman"/>
                <a:cs typeface="Times New Roman"/>
              </a:rPr>
              <a:t>do not </a:t>
            </a:r>
            <a:r>
              <a:rPr b="0" spc="-5" dirty="0">
                <a:latin typeface="Times New Roman"/>
                <a:cs typeface="Times New Roman"/>
              </a:rPr>
              <a:t>listen </a:t>
            </a:r>
            <a:r>
              <a:rPr b="0" dirty="0">
                <a:latin typeface="Times New Roman"/>
                <a:cs typeface="Times New Roman"/>
              </a:rPr>
              <a:t>or obey</a:t>
            </a:r>
            <a:r>
              <a:rPr b="0" spc="-70" dirty="0">
                <a:latin typeface="Times New Roman"/>
                <a:cs typeface="Times New Roman"/>
              </a:rPr>
              <a:t> </a:t>
            </a:r>
            <a:r>
              <a:rPr b="0" dirty="0">
                <a:latin typeface="Times New Roman"/>
                <a:cs typeface="Times New Roman"/>
              </a:rPr>
              <a:t>God?</a:t>
            </a:r>
          </a:p>
          <a:p>
            <a:pPr marL="683260" lvl="1" indent="-213360">
              <a:lnSpc>
                <a:spcPts val="3329"/>
              </a:lnSpc>
              <a:buFont typeface="Arial"/>
              <a:buChar char="•"/>
              <a:tabLst>
                <a:tab pos="683895" algn="l"/>
              </a:tabLst>
            </a:pPr>
            <a:r>
              <a:rPr sz="2800" spc="-30" dirty="0">
                <a:solidFill>
                  <a:srgbClr val="FFFFFF"/>
                </a:solidFill>
                <a:latin typeface="Times New Roman"/>
                <a:cs typeface="Times New Roman"/>
              </a:rPr>
              <a:t>Balaam’s </a:t>
            </a:r>
            <a:r>
              <a:rPr sz="2800" spc="-5" dirty="0">
                <a:solidFill>
                  <a:srgbClr val="FFFFFF"/>
                </a:solidFill>
                <a:latin typeface="Times New Roman"/>
                <a:cs typeface="Times New Roman"/>
              </a:rPr>
              <a:t>donkey </a:t>
            </a:r>
            <a:r>
              <a:rPr sz="2800" dirty="0">
                <a:solidFill>
                  <a:srgbClr val="FFFFFF"/>
                </a:solidFill>
                <a:latin typeface="Times New Roman"/>
                <a:cs typeface="Times New Roman"/>
              </a:rPr>
              <a:t>who </a:t>
            </a:r>
            <a:r>
              <a:rPr sz="2800" spc="-5" dirty="0">
                <a:solidFill>
                  <a:srgbClr val="FFFFFF"/>
                </a:solidFill>
                <a:latin typeface="Times New Roman"/>
                <a:cs typeface="Times New Roman"/>
              </a:rPr>
              <a:t>spoke </a:t>
            </a:r>
            <a:r>
              <a:rPr sz="2800" dirty="0">
                <a:solidFill>
                  <a:srgbClr val="FFFFFF"/>
                </a:solidFill>
                <a:latin typeface="Times New Roman"/>
                <a:cs typeface="Times New Roman"/>
              </a:rPr>
              <a:t>to </a:t>
            </a:r>
            <a:r>
              <a:rPr sz="2800" spc="-5" dirty="0">
                <a:solidFill>
                  <a:srgbClr val="FFFFFF"/>
                </a:solidFill>
                <a:latin typeface="Times New Roman"/>
                <a:cs typeface="Times New Roman"/>
              </a:rPr>
              <a:t>warn</a:t>
            </a:r>
            <a:r>
              <a:rPr sz="2800" spc="55" dirty="0">
                <a:solidFill>
                  <a:srgbClr val="FFFFFF"/>
                </a:solidFill>
                <a:latin typeface="Times New Roman"/>
                <a:cs typeface="Times New Roman"/>
              </a:rPr>
              <a:t> </a:t>
            </a:r>
            <a:r>
              <a:rPr sz="2800" dirty="0">
                <a:solidFill>
                  <a:srgbClr val="FFFFFF"/>
                </a:solidFill>
                <a:latin typeface="Calibri"/>
                <a:cs typeface="Calibri"/>
              </a:rPr>
              <a:t>…</a:t>
            </a:r>
            <a:endParaRPr sz="2800">
              <a:latin typeface="Calibri"/>
              <a:cs typeface="Calibri"/>
            </a:endParaRPr>
          </a:p>
          <a:p>
            <a:pPr marL="314960" marR="70485" indent="-314960">
              <a:lnSpc>
                <a:spcPct val="100000"/>
              </a:lnSpc>
              <a:spcBef>
                <a:spcPts val="60"/>
              </a:spcBef>
              <a:buClr>
                <a:srgbClr val="FFFFFF"/>
              </a:buClr>
              <a:buFont typeface="Courier New"/>
              <a:buChar char="o"/>
              <a:tabLst>
                <a:tab pos="314960" algn="l"/>
              </a:tabLst>
            </a:pPr>
            <a:r>
              <a:rPr b="0" spc="-5" dirty="0">
                <a:latin typeface="Times New Roman"/>
                <a:cs typeface="Times New Roman"/>
              </a:rPr>
              <a:t>Defeating </a:t>
            </a:r>
            <a:r>
              <a:rPr b="0" dirty="0">
                <a:latin typeface="Times New Roman"/>
                <a:cs typeface="Times New Roman"/>
              </a:rPr>
              <a:t>kings of the cities and </a:t>
            </a:r>
            <a:r>
              <a:rPr b="0" spc="-5" dirty="0">
                <a:latin typeface="Times New Roman"/>
                <a:cs typeface="Times New Roman"/>
              </a:rPr>
              <a:t>settling </a:t>
            </a:r>
            <a:r>
              <a:rPr b="0" dirty="0">
                <a:latin typeface="Times New Roman"/>
                <a:cs typeface="Times New Roman"/>
              </a:rPr>
              <a:t>in</a:t>
            </a:r>
            <a:r>
              <a:rPr b="0" spc="-110" dirty="0">
                <a:latin typeface="Times New Roman"/>
                <a:cs typeface="Times New Roman"/>
              </a:rPr>
              <a:t> </a:t>
            </a:r>
            <a:r>
              <a:rPr b="0" dirty="0">
                <a:latin typeface="Times New Roman"/>
                <a:cs typeface="Times New Roman"/>
              </a:rPr>
              <a:t>the  land of </a:t>
            </a:r>
            <a:r>
              <a:rPr b="0" spc="-5" dirty="0">
                <a:latin typeface="Times New Roman"/>
                <a:cs typeface="Times New Roman"/>
              </a:rPr>
              <a:t>Canaan</a:t>
            </a:r>
            <a:r>
              <a:rPr b="0" spc="-30" dirty="0">
                <a:latin typeface="Times New Roman"/>
                <a:cs typeface="Times New Roman"/>
              </a:rPr>
              <a:t> </a:t>
            </a:r>
            <a:r>
              <a:rPr b="0" dirty="0">
                <a:latin typeface="Times New Roman"/>
                <a:cs typeface="Times New Roman"/>
              </a:rPr>
              <a:t>-</a:t>
            </a:r>
          </a:p>
          <a:p>
            <a:pPr marL="469900">
              <a:lnSpc>
                <a:spcPct val="100000"/>
              </a:lnSpc>
              <a:spcBef>
                <a:spcPts val="5"/>
              </a:spcBef>
              <a:buChar char="•"/>
              <a:tabLst>
                <a:tab pos="663575" algn="l"/>
              </a:tabLst>
            </a:pPr>
            <a:r>
              <a:rPr b="0" spc="-25" dirty="0">
                <a:solidFill>
                  <a:srgbClr val="FFFFFF"/>
                </a:solidFill>
                <a:latin typeface="Times New Roman"/>
                <a:cs typeface="Times New Roman"/>
              </a:rPr>
              <a:t>Achan’s </a:t>
            </a:r>
            <a:r>
              <a:rPr b="0" spc="-5" dirty="0">
                <a:solidFill>
                  <a:srgbClr val="FFFFFF"/>
                </a:solidFill>
                <a:latin typeface="Times New Roman"/>
                <a:cs typeface="Times New Roman"/>
              </a:rPr>
              <a:t>Sin </a:t>
            </a:r>
            <a:r>
              <a:rPr b="0" dirty="0">
                <a:solidFill>
                  <a:srgbClr val="FFFFFF"/>
                </a:solidFill>
                <a:latin typeface="Times New Roman"/>
                <a:cs typeface="Times New Roman"/>
              </a:rPr>
              <a:t>and </a:t>
            </a:r>
            <a:r>
              <a:rPr b="0" spc="-5" dirty="0">
                <a:solidFill>
                  <a:srgbClr val="FFFFFF"/>
                </a:solidFill>
                <a:latin typeface="Times New Roman"/>
                <a:cs typeface="Times New Roman"/>
              </a:rPr>
              <a:t>Ai</a:t>
            </a:r>
            <a:r>
              <a:rPr b="0" spc="-130" dirty="0">
                <a:solidFill>
                  <a:srgbClr val="FFFFFF"/>
                </a:solidFill>
                <a:latin typeface="Times New Roman"/>
                <a:cs typeface="Times New Roman"/>
              </a:rPr>
              <a:t> </a:t>
            </a:r>
            <a:r>
              <a:rPr b="0" dirty="0">
                <a:solidFill>
                  <a:srgbClr val="FFFFFF"/>
                </a:solidFill>
                <a:latin typeface="Times New Roman"/>
                <a:cs typeface="Times New Roman"/>
              </a:rPr>
              <a:t>Destroyed</a:t>
            </a:r>
          </a:p>
          <a:p>
            <a:pPr marL="675640" indent="-205740">
              <a:lnSpc>
                <a:spcPct val="100000"/>
              </a:lnSpc>
              <a:buChar char="•"/>
              <a:tabLst>
                <a:tab pos="676275" algn="l"/>
              </a:tabLst>
            </a:pPr>
            <a:r>
              <a:rPr b="0" dirty="0">
                <a:solidFill>
                  <a:srgbClr val="FFFFFF"/>
                </a:solidFill>
                <a:latin typeface="Times New Roman"/>
                <a:cs typeface="Times New Roman"/>
              </a:rPr>
              <a:t>The Gibeonites </a:t>
            </a:r>
            <a:r>
              <a:rPr b="0" spc="-5" dirty="0">
                <a:solidFill>
                  <a:srgbClr val="FFFFFF"/>
                </a:solidFill>
                <a:latin typeface="Times New Roman"/>
                <a:cs typeface="Times New Roman"/>
              </a:rPr>
              <a:t>deceive </a:t>
            </a:r>
            <a:r>
              <a:rPr b="0" dirty="0">
                <a:solidFill>
                  <a:srgbClr val="FFFFFF"/>
                </a:solidFill>
                <a:latin typeface="Times New Roman"/>
                <a:cs typeface="Times New Roman"/>
              </a:rPr>
              <a:t>the</a:t>
            </a:r>
            <a:r>
              <a:rPr b="0" spc="-75" dirty="0">
                <a:solidFill>
                  <a:srgbClr val="FFFFFF"/>
                </a:solidFill>
                <a:latin typeface="Times New Roman"/>
                <a:cs typeface="Times New Roman"/>
              </a:rPr>
              <a:t> </a:t>
            </a:r>
            <a:r>
              <a:rPr b="0" dirty="0">
                <a:solidFill>
                  <a:srgbClr val="FFFFFF"/>
                </a:solidFill>
                <a:latin typeface="Times New Roman"/>
                <a:cs typeface="Times New Roman"/>
              </a:rPr>
              <a:t>Israelites</a:t>
            </a:r>
          </a:p>
          <a:p>
            <a:pPr marL="469900" marR="689610">
              <a:lnSpc>
                <a:spcPct val="100000"/>
              </a:lnSpc>
              <a:buChar char="•"/>
              <a:tabLst>
                <a:tab pos="683895" algn="l"/>
              </a:tabLst>
            </a:pPr>
            <a:r>
              <a:rPr b="0" spc="-5" dirty="0">
                <a:latin typeface="Times New Roman"/>
                <a:cs typeface="Times New Roman"/>
              </a:rPr>
              <a:t>Miracles: </a:t>
            </a:r>
            <a:r>
              <a:rPr b="0" dirty="0">
                <a:latin typeface="Times New Roman"/>
                <a:cs typeface="Times New Roman"/>
              </a:rPr>
              <a:t>the Sun &amp; Moon stood </a:t>
            </a:r>
            <a:r>
              <a:rPr b="0" spc="-5" dirty="0">
                <a:latin typeface="Times New Roman"/>
                <a:cs typeface="Times New Roman"/>
              </a:rPr>
              <a:t>still</a:t>
            </a:r>
            <a:r>
              <a:rPr b="0" spc="-55" dirty="0">
                <a:latin typeface="Times New Roman"/>
                <a:cs typeface="Times New Roman"/>
              </a:rPr>
              <a:t> </a:t>
            </a:r>
            <a:r>
              <a:rPr b="0" dirty="0">
                <a:latin typeface="Times New Roman"/>
                <a:cs typeface="Times New Roman"/>
              </a:rPr>
              <a:t>at  Gibeon</a:t>
            </a:r>
          </a:p>
          <a:p>
            <a:pPr marL="594995" indent="-125095">
              <a:lnSpc>
                <a:spcPct val="100000"/>
              </a:lnSpc>
              <a:spcBef>
                <a:spcPts val="5"/>
              </a:spcBef>
              <a:buSzPct val="96428"/>
              <a:buChar char="•"/>
              <a:tabLst>
                <a:tab pos="595630" algn="l"/>
              </a:tabLst>
            </a:pPr>
            <a:r>
              <a:rPr b="0" spc="-10" dirty="0">
                <a:latin typeface="Times New Roman"/>
                <a:cs typeface="Times New Roman"/>
              </a:rPr>
              <a:t>Large </a:t>
            </a:r>
            <a:r>
              <a:rPr b="0" dirty="0">
                <a:latin typeface="Times New Roman"/>
                <a:cs typeface="Times New Roman"/>
              </a:rPr>
              <a:t>hail </a:t>
            </a:r>
            <a:r>
              <a:rPr b="0" spc="-5" dirty="0">
                <a:latin typeface="Times New Roman"/>
                <a:cs typeface="Times New Roman"/>
              </a:rPr>
              <a:t>stones </a:t>
            </a:r>
            <a:r>
              <a:rPr b="0" dirty="0">
                <a:latin typeface="Times New Roman"/>
                <a:cs typeface="Times New Roman"/>
              </a:rPr>
              <a:t>during a</a:t>
            </a:r>
            <a:r>
              <a:rPr b="0" spc="-10" dirty="0">
                <a:latin typeface="Times New Roman"/>
                <a:cs typeface="Times New Roman"/>
              </a:rPr>
              <a:t> </a:t>
            </a:r>
            <a:r>
              <a:rPr b="0" dirty="0">
                <a:latin typeface="Times New Roman"/>
                <a:cs typeface="Times New Roman"/>
              </a:rPr>
              <a:t>battle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3400" y="766190"/>
            <a:ext cx="8077200" cy="4290918"/>
          </a:xfrm>
          <a:prstGeom prst="rect">
            <a:avLst/>
          </a:prstGeom>
        </p:spPr>
        <p:txBody>
          <a:bodyPr vert="horz" wrap="square" lIns="0" tIns="12700" rIns="0" bIns="0" rtlCol="0">
            <a:spAutoFit/>
          </a:bodyPr>
          <a:lstStyle/>
          <a:p>
            <a:pPr algn="ctr">
              <a:lnSpc>
                <a:spcPct val="100000"/>
              </a:lnSpc>
            </a:pPr>
            <a:r>
              <a:rPr sz="3600" b="1" spc="-5" dirty="0" smtClean="0">
                <a:solidFill>
                  <a:srgbClr val="FFFFFF"/>
                </a:solidFill>
                <a:latin typeface="Calibri"/>
                <a:cs typeface="Calibri"/>
              </a:rPr>
              <a:t>Learning </a:t>
            </a:r>
            <a:r>
              <a:rPr sz="3600" b="1" spc="-30" dirty="0">
                <a:solidFill>
                  <a:srgbClr val="FFFFFF"/>
                </a:solidFill>
                <a:latin typeface="Calibri"/>
                <a:cs typeface="Calibri"/>
              </a:rPr>
              <a:t>to </a:t>
            </a:r>
            <a:r>
              <a:rPr sz="3600" b="1" spc="-10" dirty="0">
                <a:solidFill>
                  <a:srgbClr val="FFFFFF"/>
                </a:solidFill>
                <a:latin typeface="Calibri"/>
                <a:cs typeface="Calibri"/>
              </a:rPr>
              <a:t>Continue </a:t>
            </a:r>
            <a:r>
              <a:rPr lang="en-US" sz="3600" b="1" spc="-10" dirty="0" smtClean="0">
                <a:solidFill>
                  <a:srgbClr val="FFFFFF"/>
                </a:solidFill>
                <a:latin typeface="Calibri"/>
                <a:cs typeface="Calibri"/>
              </a:rPr>
              <a:t>O</a:t>
            </a:r>
            <a:r>
              <a:rPr sz="3600" b="1" spc="-15" dirty="0" smtClean="0">
                <a:solidFill>
                  <a:srgbClr val="FFFFFF"/>
                </a:solidFill>
                <a:latin typeface="Calibri"/>
                <a:cs typeface="Calibri"/>
              </a:rPr>
              <a:t>bey</a:t>
            </a:r>
            <a:r>
              <a:rPr lang="en-US" sz="3600" b="1" spc="-15" dirty="0" smtClean="0">
                <a:solidFill>
                  <a:srgbClr val="FFFFFF"/>
                </a:solidFill>
                <a:latin typeface="Calibri"/>
                <a:cs typeface="Calibri"/>
              </a:rPr>
              <a:t>ing</a:t>
            </a:r>
            <a:r>
              <a:rPr sz="3600" b="1" spc="60" dirty="0" smtClean="0">
                <a:solidFill>
                  <a:srgbClr val="FFFFFF"/>
                </a:solidFill>
                <a:latin typeface="Calibri"/>
                <a:cs typeface="Calibri"/>
              </a:rPr>
              <a:t> </a:t>
            </a:r>
            <a:r>
              <a:rPr sz="3600" b="1" spc="-5" dirty="0" smtClean="0">
                <a:solidFill>
                  <a:srgbClr val="FFFFFF"/>
                </a:solidFill>
                <a:latin typeface="Calibri"/>
                <a:cs typeface="Calibri"/>
              </a:rPr>
              <a:t>God</a:t>
            </a:r>
            <a:endParaRPr lang="en-US" sz="3600" b="1" spc="-5" dirty="0" smtClean="0">
              <a:solidFill>
                <a:srgbClr val="FFFFFF"/>
              </a:solidFill>
              <a:latin typeface="Calibri"/>
              <a:cs typeface="Calibri"/>
            </a:endParaRPr>
          </a:p>
          <a:p>
            <a:pPr algn="ctr">
              <a:lnSpc>
                <a:spcPct val="100000"/>
              </a:lnSpc>
            </a:pPr>
            <a:endParaRPr lang="en-US" sz="3600" dirty="0" smtClean="0">
              <a:latin typeface="Calibri"/>
              <a:cs typeface="Calibri"/>
            </a:endParaRPr>
          </a:p>
          <a:p>
            <a:pPr>
              <a:lnSpc>
                <a:spcPct val="100000"/>
              </a:lnSpc>
            </a:pPr>
            <a:r>
              <a:rPr lang="en-US" sz="3200" b="1" dirty="0" smtClean="0">
                <a:solidFill>
                  <a:srgbClr val="FFFF00"/>
                </a:solidFill>
                <a:latin typeface="Calibri"/>
                <a:cs typeface="Calibri"/>
              </a:rPr>
              <a:t>3. The city of </a:t>
            </a:r>
            <a:r>
              <a:rPr sz="3200" b="1" dirty="0" smtClean="0">
                <a:solidFill>
                  <a:srgbClr val="FFFF00"/>
                </a:solidFill>
                <a:latin typeface="Calibri"/>
                <a:cs typeface="Calibri"/>
              </a:rPr>
              <a:t>Ai</a:t>
            </a:r>
            <a:r>
              <a:rPr lang="en-US" sz="3200" b="1" dirty="0" smtClean="0">
                <a:solidFill>
                  <a:srgbClr val="FFFF00"/>
                </a:solidFill>
                <a:latin typeface="Calibri"/>
                <a:cs typeface="Calibri"/>
              </a:rPr>
              <a:t> is conquered:</a:t>
            </a:r>
          </a:p>
          <a:p>
            <a:pPr>
              <a:lnSpc>
                <a:spcPct val="100000"/>
              </a:lnSpc>
            </a:pPr>
            <a:endParaRPr lang="en-US" sz="1400" b="1" dirty="0" smtClean="0">
              <a:solidFill>
                <a:srgbClr val="FFFF00"/>
              </a:solidFill>
              <a:latin typeface="Calibri"/>
              <a:cs typeface="Calibri"/>
            </a:endParaRPr>
          </a:p>
          <a:p>
            <a:pPr lvl="1">
              <a:buFont typeface="Courier New" pitchFamily="49" charset="0"/>
              <a:buChar char="o"/>
            </a:pPr>
            <a:r>
              <a:rPr sz="3200" b="1" dirty="0">
                <a:solidFill>
                  <a:srgbClr val="FFFF00"/>
                </a:solidFill>
                <a:latin typeface="Calibri"/>
                <a:cs typeface="Calibri"/>
              </a:rPr>
              <a:t>	</a:t>
            </a:r>
            <a:r>
              <a:rPr sz="3200" b="1" spc="-70" dirty="0" err="1" smtClean="0">
                <a:solidFill>
                  <a:srgbClr val="FFFF00"/>
                </a:solidFill>
                <a:latin typeface="Calibri"/>
                <a:cs typeface="Calibri"/>
              </a:rPr>
              <a:t>A</a:t>
            </a:r>
            <a:r>
              <a:rPr lang="en-US" sz="3200" b="1" spc="-70" dirty="0" err="1" smtClean="0">
                <a:solidFill>
                  <a:srgbClr val="FFFF00"/>
                </a:solidFill>
                <a:latin typeface="Calibri"/>
                <a:cs typeface="Calibri"/>
              </a:rPr>
              <a:t>ch</a:t>
            </a:r>
            <a:r>
              <a:rPr sz="3200" b="1" spc="-70" dirty="0" err="1" smtClean="0">
                <a:solidFill>
                  <a:srgbClr val="FFFF00"/>
                </a:solidFill>
                <a:latin typeface="Calibri"/>
                <a:cs typeface="Calibri"/>
              </a:rPr>
              <a:t>a</a:t>
            </a:r>
            <a:r>
              <a:rPr lang="en-US" sz="3200" b="1" spc="-70" dirty="0" err="1" smtClean="0">
                <a:solidFill>
                  <a:srgbClr val="FFFF00"/>
                </a:solidFill>
                <a:latin typeface="Calibri"/>
                <a:cs typeface="Calibri"/>
              </a:rPr>
              <a:t>n</a:t>
            </a:r>
            <a:r>
              <a:rPr sz="3200" b="1" spc="-70" dirty="0" err="1" smtClean="0">
                <a:solidFill>
                  <a:srgbClr val="FFFF00"/>
                </a:solidFill>
                <a:latin typeface="Calibri"/>
                <a:cs typeface="Calibri"/>
              </a:rPr>
              <a:t>’s</a:t>
            </a:r>
            <a:r>
              <a:rPr sz="3200" b="1" spc="-5" dirty="0" smtClean="0">
                <a:solidFill>
                  <a:srgbClr val="FFFF00"/>
                </a:solidFill>
                <a:latin typeface="Calibri"/>
                <a:cs typeface="Calibri"/>
              </a:rPr>
              <a:t> </a:t>
            </a:r>
            <a:r>
              <a:rPr sz="3200" b="1" dirty="0" smtClean="0">
                <a:solidFill>
                  <a:srgbClr val="FFFF00"/>
                </a:solidFill>
                <a:latin typeface="Calibri"/>
                <a:cs typeface="Calibri"/>
              </a:rPr>
              <a:t>Sin</a:t>
            </a:r>
            <a:r>
              <a:rPr lang="en-US" sz="3200" b="1" dirty="0" smtClean="0">
                <a:solidFill>
                  <a:srgbClr val="FFFF00"/>
                </a:solidFill>
                <a:latin typeface="Calibri"/>
                <a:cs typeface="Calibri"/>
              </a:rPr>
              <a:t> </a:t>
            </a:r>
          </a:p>
          <a:p>
            <a:pPr lvl="2"/>
            <a:r>
              <a:rPr lang="en-US" sz="3200" dirty="0" smtClean="0">
                <a:solidFill>
                  <a:schemeClr val="bg1"/>
                </a:solidFill>
                <a:latin typeface="Calibri"/>
                <a:cs typeface="Calibri"/>
              </a:rPr>
              <a:t>(READ - Joshua 7:1-26)</a:t>
            </a:r>
          </a:p>
          <a:p>
            <a:pPr marL="1510665" lvl="1" indent="-490220">
              <a:buFont typeface="Arial"/>
              <a:buChar char="•"/>
              <a:tabLst>
                <a:tab pos="1053465" algn="l"/>
                <a:tab pos="1054100" algn="l"/>
                <a:tab pos="1710689" algn="l"/>
              </a:tabLst>
            </a:pPr>
            <a:r>
              <a:rPr lang="en-US" sz="3200" dirty="0" smtClean="0">
                <a:solidFill>
                  <a:srgbClr val="FFFF00"/>
                </a:solidFill>
                <a:latin typeface="Calibri"/>
                <a:cs typeface="Calibri"/>
              </a:rPr>
              <a:t>What sin had </a:t>
            </a:r>
            <a:r>
              <a:rPr lang="en-US" sz="3200" dirty="0" err="1" smtClean="0">
                <a:solidFill>
                  <a:srgbClr val="FFFF00"/>
                </a:solidFill>
                <a:latin typeface="Calibri"/>
                <a:cs typeface="Calibri"/>
              </a:rPr>
              <a:t>Achan</a:t>
            </a:r>
            <a:r>
              <a:rPr lang="en-US" sz="3200" dirty="0" smtClean="0">
                <a:solidFill>
                  <a:srgbClr val="FFFF00"/>
                </a:solidFill>
                <a:latin typeface="Calibri"/>
                <a:cs typeface="Calibri"/>
              </a:rPr>
              <a:t> committed.</a:t>
            </a:r>
          </a:p>
          <a:p>
            <a:pPr marL="1510665" lvl="1" indent="-490220">
              <a:buFont typeface="Arial"/>
              <a:buChar char="•"/>
              <a:tabLst>
                <a:tab pos="1053465" algn="l"/>
                <a:tab pos="1054100" algn="l"/>
                <a:tab pos="1710689" algn="l"/>
              </a:tabLst>
            </a:pPr>
            <a:r>
              <a:rPr lang="en-US" sz="3200" dirty="0" smtClean="0">
                <a:solidFill>
                  <a:srgbClr val="FFFF00"/>
                </a:solidFill>
                <a:latin typeface="Calibri"/>
                <a:cs typeface="Calibri"/>
              </a:rPr>
              <a:t>Why was it such a serious sin?</a:t>
            </a:r>
          </a:p>
          <a:p>
            <a:pPr marL="1510665" lvl="1" indent="-490220">
              <a:buFont typeface="Arial"/>
              <a:buChar char="•"/>
              <a:tabLst>
                <a:tab pos="1053465" algn="l"/>
                <a:tab pos="1054100" algn="l"/>
                <a:tab pos="1710689" algn="l"/>
              </a:tabLst>
            </a:pPr>
            <a:endParaRPr lang="en-US" sz="3200" dirty="0">
              <a:latin typeface="Calibri"/>
              <a:cs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6257" y="1229995"/>
            <a:ext cx="7258684" cy="5047536"/>
          </a:xfrm>
          <a:prstGeom prst="rect">
            <a:avLst/>
          </a:prstGeom>
        </p:spPr>
        <p:txBody>
          <a:bodyPr vert="horz" wrap="square" lIns="0" tIns="12700" rIns="0" bIns="0" rtlCol="0">
            <a:spAutoFit/>
          </a:bodyPr>
          <a:lstStyle/>
          <a:p>
            <a:pPr marL="576580" indent="-563880">
              <a:lnSpc>
                <a:spcPct val="100000"/>
              </a:lnSpc>
              <a:spcBef>
                <a:spcPts val="100"/>
              </a:spcBef>
              <a:buClr>
                <a:srgbClr val="FFFF00"/>
              </a:buClr>
              <a:buFont typeface="Arial"/>
              <a:buAutoNum type="arabicPeriod" startAt="3"/>
              <a:tabLst>
                <a:tab pos="575945" algn="l"/>
                <a:tab pos="576580" algn="l"/>
              </a:tabLst>
            </a:pPr>
            <a:r>
              <a:rPr sz="3200" spc="-85" dirty="0">
                <a:solidFill>
                  <a:srgbClr val="FFFFFF"/>
                </a:solidFill>
                <a:latin typeface="Calibri"/>
                <a:cs typeface="Calibri"/>
              </a:rPr>
              <a:t>You </a:t>
            </a:r>
            <a:r>
              <a:rPr sz="3200" spc="-10" dirty="0">
                <a:solidFill>
                  <a:srgbClr val="FFFFFF"/>
                </a:solidFill>
                <a:latin typeface="Calibri"/>
                <a:cs typeface="Calibri"/>
              </a:rPr>
              <a:t>are </a:t>
            </a:r>
            <a:r>
              <a:rPr sz="3200" spc="-5" dirty="0">
                <a:solidFill>
                  <a:srgbClr val="FFFFFF"/>
                </a:solidFill>
                <a:latin typeface="Calibri"/>
                <a:cs typeface="Calibri"/>
              </a:rPr>
              <a:t>not </a:t>
            </a:r>
            <a:r>
              <a:rPr sz="3200" spc="-20" dirty="0">
                <a:solidFill>
                  <a:srgbClr val="FFFFFF"/>
                </a:solidFill>
                <a:latin typeface="Calibri"/>
                <a:cs typeface="Calibri"/>
              </a:rPr>
              <a:t>to </a:t>
            </a:r>
            <a:r>
              <a:rPr sz="3200" spc="-5" dirty="0">
                <a:solidFill>
                  <a:srgbClr val="FFFFFF"/>
                </a:solidFill>
                <a:latin typeface="Calibri"/>
                <a:cs typeface="Calibri"/>
              </a:rPr>
              <a:t>use </a:t>
            </a:r>
            <a:r>
              <a:rPr sz="3200" spc="-40" dirty="0">
                <a:solidFill>
                  <a:srgbClr val="FFFFFF"/>
                </a:solidFill>
                <a:latin typeface="Calibri"/>
                <a:cs typeface="Calibri"/>
              </a:rPr>
              <a:t>God’s </a:t>
            </a:r>
            <a:r>
              <a:rPr sz="3200" dirty="0">
                <a:solidFill>
                  <a:srgbClr val="FFFFFF"/>
                </a:solidFill>
                <a:latin typeface="Calibri"/>
                <a:cs typeface="Calibri"/>
              </a:rPr>
              <a:t>name in</a:t>
            </a:r>
            <a:r>
              <a:rPr sz="3200" spc="165" dirty="0">
                <a:solidFill>
                  <a:srgbClr val="FFFFFF"/>
                </a:solidFill>
                <a:latin typeface="Calibri"/>
                <a:cs typeface="Calibri"/>
              </a:rPr>
              <a:t> </a:t>
            </a:r>
            <a:r>
              <a:rPr sz="3200" spc="-10" dirty="0" smtClean="0">
                <a:solidFill>
                  <a:srgbClr val="FFFFFF"/>
                </a:solidFill>
                <a:latin typeface="Calibri"/>
                <a:cs typeface="Calibri"/>
              </a:rPr>
              <a:t>vain</a:t>
            </a:r>
            <a:r>
              <a:rPr lang="en-US" sz="3200" spc="-10" dirty="0" smtClean="0">
                <a:solidFill>
                  <a:srgbClr val="FFFFFF"/>
                </a:solidFill>
                <a:latin typeface="Calibri"/>
                <a:cs typeface="Calibri"/>
              </a:rPr>
              <a:t>.</a:t>
            </a:r>
            <a:endParaRPr sz="3200" dirty="0">
              <a:latin typeface="Calibri"/>
              <a:cs typeface="Calibri"/>
            </a:endParaRPr>
          </a:p>
          <a:p>
            <a:pPr marL="464820" indent="-452120">
              <a:lnSpc>
                <a:spcPct val="100000"/>
              </a:lnSpc>
              <a:buClr>
                <a:srgbClr val="FFFF00"/>
              </a:buClr>
              <a:buAutoNum type="arabicPeriod" startAt="3"/>
              <a:tabLst>
                <a:tab pos="464820" algn="l"/>
              </a:tabLst>
            </a:pPr>
            <a:r>
              <a:rPr lang="en-US" sz="3200" spc="-10" dirty="0" smtClean="0">
                <a:solidFill>
                  <a:srgbClr val="FFFFFF"/>
                </a:solidFill>
                <a:latin typeface="Calibri"/>
                <a:cs typeface="Calibri"/>
              </a:rPr>
              <a:t> </a:t>
            </a:r>
            <a:r>
              <a:rPr sz="3200" spc="-10" dirty="0" smtClean="0">
                <a:solidFill>
                  <a:srgbClr val="FFFFFF"/>
                </a:solidFill>
                <a:latin typeface="Calibri"/>
                <a:cs typeface="Calibri"/>
              </a:rPr>
              <a:t>Remember </a:t>
            </a:r>
            <a:r>
              <a:rPr sz="3200" dirty="0">
                <a:solidFill>
                  <a:srgbClr val="FFFFFF"/>
                </a:solidFill>
                <a:latin typeface="Calibri"/>
                <a:cs typeface="Calibri"/>
              </a:rPr>
              <a:t>the </a:t>
            </a:r>
            <a:r>
              <a:rPr sz="3200" i="1" spc="-10" dirty="0">
                <a:solidFill>
                  <a:srgbClr val="FFFFFF"/>
                </a:solidFill>
                <a:latin typeface="Calibri"/>
                <a:cs typeface="Calibri"/>
              </a:rPr>
              <a:t>Shabbat </a:t>
            </a:r>
            <a:r>
              <a:rPr lang="en-US" sz="3200" i="1" spc="-10" dirty="0" smtClean="0">
                <a:solidFill>
                  <a:srgbClr val="FFFFFF"/>
                </a:solidFill>
                <a:latin typeface="Calibri"/>
                <a:cs typeface="Calibri"/>
              </a:rPr>
              <a:t>(Sabbath) </a:t>
            </a:r>
            <a:r>
              <a:rPr sz="3200" dirty="0" smtClean="0">
                <a:solidFill>
                  <a:srgbClr val="FFFFFF"/>
                </a:solidFill>
                <a:latin typeface="Calibri"/>
                <a:cs typeface="Calibri"/>
              </a:rPr>
              <a:t>and </a:t>
            </a:r>
            <a:r>
              <a:rPr sz="3200" spc="-25" dirty="0">
                <a:solidFill>
                  <a:srgbClr val="FFFFFF"/>
                </a:solidFill>
                <a:latin typeface="Calibri"/>
                <a:cs typeface="Calibri"/>
              </a:rPr>
              <a:t>keep </a:t>
            </a:r>
            <a:r>
              <a:rPr sz="3200" dirty="0">
                <a:solidFill>
                  <a:srgbClr val="FFFFFF"/>
                </a:solidFill>
                <a:latin typeface="Calibri"/>
                <a:cs typeface="Calibri"/>
              </a:rPr>
              <a:t>it</a:t>
            </a:r>
            <a:r>
              <a:rPr sz="3200" spc="45" dirty="0">
                <a:solidFill>
                  <a:srgbClr val="FFFFFF"/>
                </a:solidFill>
                <a:latin typeface="Calibri"/>
                <a:cs typeface="Calibri"/>
              </a:rPr>
              <a:t> </a:t>
            </a:r>
            <a:r>
              <a:rPr sz="3200" spc="-5" dirty="0" smtClean="0">
                <a:solidFill>
                  <a:srgbClr val="FFFFFF"/>
                </a:solidFill>
                <a:latin typeface="Calibri"/>
                <a:cs typeface="Calibri"/>
              </a:rPr>
              <a:t>holy</a:t>
            </a:r>
            <a:r>
              <a:rPr lang="en-US" sz="3200" spc="-5" dirty="0" smtClean="0">
                <a:solidFill>
                  <a:srgbClr val="FFFFFF"/>
                </a:solidFill>
                <a:latin typeface="Calibri"/>
                <a:cs typeface="Calibri"/>
              </a:rPr>
              <a:t>.</a:t>
            </a:r>
            <a:endParaRPr sz="3200" dirty="0">
              <a:latin typeface="Calibri"/>
              <a:cs typeface="Calibri"/>
            </a:endParaRPr>
          </a:p>
          <a:p>
            <a:pPr marL="505459" indent="-492759">
              <a:lnSpc>
                <a:spcPct val="100000"/>
              </a:lnSpc>
              <a:spcBef>
                <a:spcPts val="740"/>
              </a:spcBef>
              <a:buClr>
                <a:srgbClr val="FFFF00"/>
              </a:buClr>
              <a:buAutoNum type="arabicPeriod" startAt="3"/>
              <a:tabLst>
                <a:tab pos="504825" algn="l"/>
                <a:tab pos="505459" algn="l"/>
              </a:tabLst>
            </a:pPr>
            <a:r>
              <a:rPr sz="3200" spc="-5" dirty="0">
                <a:solidFill>
                  <a:srgbClr val="FFFFFF"/>
                </a:solidFill>
                <a:latin typeface="Calibri"/>
                <a:cs typeface="Calibri"/>
              </a:rPr>
              <a:t>Honor </a:t>
            </a:r>
            <a:r>
              <a:rPr sz="3200" spc="-20" dirty="0">
                <a:solidFill>
                  <a:srgbClr val="FFFFFF"/>
                </a:solidFill>
                <a:latin typeface="Calibri"/>
                <a:cs typeface="Calibri"/>
              </a:rPr>
              <a:t>your </a:t>
            </a:r>
            <a:r>
              <a:rPr sz="3200" spc="-15" dirty="0">
                <a:solidFill>
                  <a:srgbClr val="FFFFFF"/>
                </a:solidFill>
                <a:latin typeface="Calibri"/>
                <a:cs typeface="Calibri"/>
              </a:rPr>
              <a:t>father </a:t>
            </a:r>
            <a:r>
              <a:rPr sz="3200" dirty="0">
                <a:solidFill>
                  <a:srgbClr val="FFFFFF"/>
                </a:solidFill>
                <a:latin typeface="Calibri"/>
                <a:cs typeface="Calibri"/>
              </a:rPr>
              <a:t>and</a:t>
            </a:r>
            <a:r>
              <a:rPr sz="3200" spc="40" dirty="0">
                <a:solidFill>
                  <a:srgbClr val="FFFFFF"/>
                </a:solidFill>
                <a:latin typeface="Calibri"/>
                <a:cs typeface="Calibri"/>
              </a:rPr>
              <a:t> </a:t>
            </a:r>
            <a:r>
              <a:rPr sz="3200" dirty="0" smtClean="0">
                <a:solidFill>
                  <a:srgbClr val="FFFFFF"/>
                </a:solidFill>
                <a:latin typeface="Calibri"/>
                <a:cs typeface="Calibri"/>
              </a:rPr>
              <a:t>mother</a:t>
            </a:r>
            <a:r>
              <a:rPr lang="en-US" sz="3200" dirty="0" smtClean="0">
                <a:solidFill>
                  <a:srgbClr val="FFFFFF"/>
                </a:solidFill>
                <a:latin typeface="Calibri"/>
                <a:cs typeface="Calibri"/>
              </a:rPr>
              <a:t>.</a:t>
            </a:r>
            <a:endParaRPr sz="3200" dirty="0">
              <a:latin typeface="Calibri"/>
              <a:cs typeface="Calibri"/>
            </a:endParaRPr>
          </a:p>
          <a:p>
            <a:pPr marL="505459" indent="-492759">
              <a:lnSpc>
                <a:spcPct val="100000"/>
              </a:lnSpc>
              <a:spcBef>
                <a:spcPts val="785"/>
              </a:spcBef>
              <a:buClr>
                <a:srgbClr val="FFFF00"/>
              </a:buClr>
              <a:buAutoNum type="arabicPeriod" startAt="3"/>
              <a:tabLst>
                <a:tab pos="504825" algn="l"/>
                <a:tab pos="505459" algn="l"/>
              </a:tabLst>
            </a:pPr>
            <a:r>
              <a:rPr sz="3200" spc="-5" dirty="0">
                <a:solidFill>
                  <a:srgbClr val="FFFFFF"/>
                </a:solidFill>
                <a:latin typeface="Calibri"/>
                <a:cs typeface="Calibri"/>
              </a:rPr>
              <a:t>Do not</a:t>
            </a:r>
            <a:r>
              <a:rPr sz="3200" spc="30" dirty="0">
                <a:solidFill>
                  <a:srgbClr val="FFFFFF"/>
                </a:solidFill>
                <a:latin typeface="Calibri"/>
                <a:cs typeface="Calibri"/>
              </a:rPr>
              <a:t> </a:t>
            </a:r>
            <a:r>
              <a:rPr sz="3200" spc="-55" dirty="0">
                <a:solidFill>
                  <a:srgbClr val="FFFFFF"/>
                </a:solidFill>
                <a:latin typeface="Calibri"/>
                <a:cs typeface="Calibri"/>
              </a:rPr>
              <a:t>murder.</a:t>
            </a:r>
            <a:endParaRPr sz="3200" dirty="0">
              <a:latin typeface="Calibri"/>
              <a:cs typeface="Calibri"/>
            </a:endParaRPr>
          </a:p>
          <a:p>
            <a:pPr marL="505459" indent="-492759">
              <a:lnSpc>
                <a:spcPct val="100000"/>
              </a:lnSpc>
              <a:spcBef>
                <a:spcPts val="760"/>
              </a:spcBef>
              <a:buClr>
                <a:srgbClr val="FFFF00"/>
              </a:buClr>
              <a:buAutoNum type="arabicPeriod" startAt="3"/>
              <a:tabLst>
                <a:tab pos="504825" algn="l"/>
                <a:tab pos="505459" algn="l"/>
              </a:tabLst>
            </a:pPr>
            <a:r>
              <a:rPr sz="3200" spc="-5" dirty="0">
                <a:solidFill>
                  <a:srgbClr val="FFFFFF"/>
                </a:solidFill>
                <a:latin typeface="Calibri"/>
                <a:cs typeface="Calibri"/>
              </a:rPr>
              <a:t>Do not </a:t>
            </a:r>
            <a:r>
              <a:rPr sz="3200" spc="-10" dirty="0">
                <a:solidFill>
                  <a:srgbClr val="FFFFFF"/>
                </a:solidFill>
                <a:latin typeface="Calibri"/>
                <a:cs typeface="Calibri"/>
              </a:rPr>
              <a:t>commit</a:t>
            </a:r>
            <a:r>
              <a:rPr sz="3200" spc="20" dirty="0">
                <a:solidFill>
                  <a:srgbClr val="FFFFFF"/>
                </a:solidFill>
                <a:latin typeface="Calibri"/>
                <a:cs typeface="Calibri"/>
              </a:rPr>
              <a:t> </a:t>
            </a:r>
            <a:r>
              <a:rPr sz="3200" spc="-30" dirty="0">
                <a:solidFill>
                  <a:srgbClr val="FFFFFF"/>
                </a:solidFill>
                <a:latin typeface="Calibri"/>
                <a:cs typeface="Calibri"/>
              </a:rPr>
              <a:t>adultery.</a:t>
            </a:r>
            <a:endParaRPr sz="3200" dirty="0">
              <a:latin typeface="Calibri"/>
              <a:cs typeface="Calibri"/>
            </a:endParaRPr>
          </a:p>
          <a:p>
            <a:pPr marL="510540" indent="-497840">
              <a:lnSpc>
                <a:spcPct val="100000"/>
              </a:lnSpc>
              <a:spcBef>
                <a:spcPts val="760"/>
              </a:spcBef>
              <a:buClr>
                <a:srgbClr val="FFFF00"/>
              </a:buClr>
              <a:buAutoNum type="arabicPeriod" startAt="3"/>
              <a:tabLst>
                <a:tab pos="509905" algn="l"/>
                <a:tab pos="510540" algn="l"/>
              </a:tabLst>
            </a:pPr>
            <a:r>
              <a:rPr sz="3200" spc="-5" dirty="0">
                <a:solidFill>
                  <a:srgbClr val="FFFFFF"/>
                </a:solidFill>
                <a:latin typeface="Calibri"/>
                <a:cs typeface="Calibri"/>
              </a:rPr>
              <a:t>Do </a:t>
            </a:r>
            <a:r>
              <a:rPr sz="3200" dirty="0">
                <a:solidFill>
                  <a:srgbClr val="FFFFFF"/>
                </a:solidFill>
                <a:latin typeface="Calibri"/>
                <a:cs typeface="Calibri"/>
              </a:rPr>
              <a:t>not</a:t>
            </a:r>
            <a:r>
              <a:rPr sz="3200" spc="-10" dirty="0">
                <a:solidFill>
                  <a:srgbClr val="FFFFFF"/>
                </a:solidFill>
                <a:latin typeface="Calibri"/>
                <a:cs typeface="Calibri"/>
              </a:rPr>
              <a:t> </a:t>
            </a:r>
            <a:r>
              <a:rPr sz="3200" spc="-20" dirty="0">
                <a:solidFill>
                  <a:srgbClr val="FFFFFF"/>
                </a:solidFill>
                <a:latin typeface="Calibri"/>
                <a:cs typeface="Calibri"/>
              </a:rPr>
              <a:t>steal.</a:t>
            </a:r>
            <a:endParaRPr sz="3200" dirty="0">
              <a:latin typeface="Calibri"/>
              <a:cs typeface="Calibri"/>
            </a:endParaRPr>
          </a:p>
          <a:p>
            <a:pPr marL="510540" indent="-497840">
              <a:lnSpc>
                <a:spcPct val="100000"/>
              </a:lnSpc>
              <a:spcBef>
                <a:spcPts val="785"/>
              </a:spcBef>
              <a:buClr>
                <a:srgbClr val="FFFF00"/>
              </a:buClr>
              <a:buAutoNum type="arabicPeriod" startAt="3"/>
              <a:tabLst>
                <a:tab pos="509905" algn="l"/>
                <a:tab pos="510540" algn="l"/>
              </a:tabLst>
            </a:pPr>
            <a:r>
              <a:rPr sz="3200" spc="-5" dirty="0">
                <a:solidFill>
                  <a:srgbClr val="FFFFFF"/>
                </a:solidFill>
                <a:latin typeface="Calibri"/>
                <a:cs typeface="Calibri"/>
              </a:rPr>
              <a:t>Do</a:t>
            </a:r>
            <a:r>
              <a:rPr sz="3200" spc="-10" dirty="0">
                <a:solidFill>
                  <a:srgbClr val="FFFFFF"/>
                </a:solidFill>
                <a:latin typeface="Calibri"/>
                <a:cs typeface="Calibri"/>
              </a:rPr>
              <a:t> </a:t>
            </a:r>
            <a:r>
              <a:rPr lang="en-US" sz="3200" spc="-10" dirty="0" smtClean="0">
                <a:solidFill>
                  <a:srgbClr val="FFFFFF"/>
                </a:solidFill>
                <a:latin typeface="Calibri"/>
                <a:cs typeface="Calibri"/>
              </a:rPr>
              <a:t>not </a:t>
            </a:r>
            <a:r>
              <a:rPr sz="3200" spc="-5" dirty="0" smtClean="0">
                <a:solidFill>
                  <a:srgbClr val="FFFFFF"/>
                </a:solidFill>
                <a:latin typeface="Calibri"/>
                <a:cs typeface="Calibri"/>
              </a:rPr>
              <a:t>lie</a:t>
            </a:r>
            <a:r>
              <a:rPr lang="en-US" sz="3200" spc="-5" dirty="0" smtClean="0">
                <a:solidFill>
                  <a:srgbClr val="FFFFFF"/>
                </a:solidFill>
                <a:latin typeface="Calibri"/>
                <a:cs typeface="Calibri"/>
              </a:rPr>
              <a:t>.</a:t>
            </a:r>
            <a:endParaRPr sz="3200" dirty="0">
              <a:latin typeface="Calibri"/>
              <a:cs typeface="Calibri"/>
            </a:endParaRPr>
          </a:p>
          <a:p>
            <a:pPr marL="718820" indent="-706120">
              <a:lnSpc>
                <a:spcPct val="100000"/>
              </a:lnSpc>
              <a:spcBef>
                <a:spcPts val="760"/>
              </a:spcBef>
              <a:buClr>
                <a:srgbClr val="FFFF00"/>
              </a:buClr>
              <a:buAutoNum type="arabicPeriod" startAt="3"/>
              <a:tabLst>
                <a:tab pos="718185" algn="l"/>
                <a:tab pos="718820" algn="l"/>
              </a:tabLst>
            </a:pPr>
            <a:r>
              <a:rPr sz="3200" spc="-5" dirty="0">
                <a:solidFill>
                  <a:srgbClr val="FFFFFF"/>
                </a:solidFill>
                <a:latin typeface="Calibri"/>
                <a:cs typeface="Calibri"/>
              </a:rPr>
              <a:t>Do </a:t>
            </a:r>
            <a:r>
              <a:rPr sz="3200" dirty="0">
                <a:solidFill>
                  <a:srgbClr val="FFFFFF"/>
                </a:solidFill>
                <a:latin typeface="Calibri"/>
                <a:cs typeface="Calibri"/>
              </a:rPr>
              <a:t>not</a:t>
            </a:r>
            <a:r>
              <a:rPr sz="3200" spc="-15" dirty="0">
                <a:solidFill>
                  <a:srgbClr val="FFFFFF"/>
                </a:solidFill>
                <a:latin typeface="Calibri"/>
                <a:cs typeface="Calibri"/>
              </a:rPr>
              <a:t> </a:t>
            </a:r>
            <a:r>
              <a:rPr sz="3200" spc="-15" dirty="0" smtClean="0">
                <a:solidFill>
                  <a:srgbClr val="FFFFFF"/>
                </a:solidFill>
                <a:latin typeface="Calibri"/>
                <a:cs typeface="Calibri"/>
              </a:rPr>
              <a:t>covet</a:t>
            </a:r>
            <a:r>
              <a:rPr lang="en-US" sz="3200" spc="-15" dirty="0" smtClean="0">
                <a:solidFill>
                  <a:srgbClr val="FFFFFF"/>
                </a:solidFill>
                <a:latin typeface="Calibri"/>
                <a:cs typeface="Calibri"/>
              </a:rPr>
              <a:t>.</a:t>
            </a:r>
            <a:endParaRPr sz="3200" dirty="0">
              <a:latin typeface="Calibri"/>
              <a:cs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7800"/>
            <a:ext cx="8077200" cy="2062103"/>
          </a:xfrm>
          <a:prstGeom prst="rect">
            <a:avLst/>
          </a:prstGeom>
        </p:spPr>
        <p:txBody>
          <a:bodyPr wrap="square">
            <a:spAutoFit/>
          </a:bodyPr>
          <a:lstStyle/>
          <a:p>
            <a:pPr marL="1053465" indent="-490220">
              <a:tabLst>
                <a:tab pos="1053465" algn="l"/>
                <a:tab pos="1054100" algn="l"/>
                <a:tab pos="1710689" algn="l"/>
              </a:tabLst>
            </a:pPr>
            <a:r>
              <a:rPr lang="en-US" sz="3200" b="1" dirty="0" smtClean="0">
                <a:solidFill>
                  <a:srgbClr val="FFFF00"/>
                </a:solidFill>
                <a:cs typeface="Calibri"/>
              </a:rPr>
              <a:t>After the capture of Ai what did Joshua do? </a:t>
            </a:r>
          </a:p>
          <a:p>
            <a:pPr marL="1053465" indent="-490220">
              <a:buFont typeface="Courier New" pitchFamily="49" charset="0"/>
              <a:buChar char="o"/>
              <a:tabLst>
                <a:tab pos="1053465" algn="l"/>
                <a:tab pos="1054100" algn="l"/>
                <a:tab pos="1710689" algn="l"/>
              </a:tabLst>
            </a:pPr>
            <a:r>
              <a:rPr lang="en-US" sz="3200" dirty="0" smtClean="0">
                <a:solidFill>
                  <a:schemeClr val="bg1"/>
                </a:solidFill>
                <a:cs typeface="Calibri"/>
              </a:rPr>
              <a:t>READ - Joshua 8:34, 35</a:t>
            </a:r>
          </a:p>
          <a:p>
            <a:pPr marL="1053465" indent="-490220">
              <a:buFont typeface="Courier New" pitchFamily="49" charset="0"/>
              <a:buChar char="o"/>
              <a:tabLst>
                <a:tab pos="1053465" algn="l"/>
                <a:tab pos="1054100" algn="l"/>
                <a:tab pos="1710689" algn="l"/>
              </a:tabLst>
            </a:pPr>
            <a:endParaRPr lang="en-US" sz="3200" dirty="0" smtClean="0">
              <a:solidFill>
                <a:schemeClr val="bg1"/>
              </a:solidFill>
              <a:cs typeface="Calibri"/>
            </a:endParaRPr>
          </a:p>
          <a:p>
            <a:pPr marL="1053465" indent="-490220">
              <a:buFont typeface="Courier New" pitchFamily="49" charset="0"/>
              <a:buChar char="o"/>
              <a:tabLst>
                <a:tab pos="1053465" algn="l"/>
                <a:tab pos="1054100" algn="l"/>
                <a:tab pos="1710689" algn="l"/>
              </a:tabLst>
            </a:pPr>
            <a:r>
              <a:rPr lang="en-US" sz="3200" dirty="0" smtClean="0">
                <a:solidFill>
                  <a:schemeClr val="bg1"/>
                </a:solidFill>
                <a:cs typeface="Calibri"/>
              </a:rPr>
              <a:t>Why was this decision made?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0112" y="766190"/>
            <a:ext cx="7192009" cy="5614357"/>
          </a:xfrm>
          <a:prstGeom prst="rect">
            <a:avLst/>
          </a:prstGeom>
        </p:spPr>
        <p:txBody>
          <a:bodyPr vert="horz" wrap="square" lIns="0" tIns="12700" rIns="0" bIns="0" rtlCol="0">
            <a:spAutoFit/>
          </a:bodyPr>
          <a:lstStyle/>
          <a:p>
            <a:pPr algn="ctr">
              <a:lnSpc>
                <a:spcPct val="100000"/>
              </a:lnSpc>
            </a:pPr>
            <a:r>
              <a:rPr sz="3200" b="1" spc="-5" dirty="0" smtClean="0">
                <a:solidFill>
                  <a:srgbClr val="FFFFFF"/>
                </a:solidFill>
                <a:latin typeface="Calibri"/>
                <a:cs typeface="Calibri"/>
              </a:rPr>
              <a:t>Learning </a:t>
            </a:r>
            <a:r>
              <a:rPr sz="3200" b="1" spc="-30" dirty="0">
                <a:solidFill>
                  <a:srgbClr val="FFFFFF"/>
                </a:solidFill>
                <a:latin typeface="Calibri"/>
                <a:cs typeface="Calibri"/>
              </a:rPr>
              <a:t>to </a:t>
            </a:r>
            <a:r>
              <a:rPr sz="3200" b="1" spc="-10" dirty="0" smtClean="0">
                <a:solidFill>
                  <a:srgbClr val="FFFFFF"/>
                </a:solidFill>
                <a:latin typeface="Calibri"/>
                <a:cs typeface="Calibri"/>
              </a:rPr>
              <a:t>Continue</a:t>
            </a:r>
            <a:r>
              <a:rPr sz="3200" b="1" spc="-25" dirty="0" smtClean="0">
                <a:solidFill>
                  <a:srgbClr val="FFFFFF"/>
                </a:solidFill>
                <a:latin typeface="Calibri"/>
                <a:cs typeface="Calibri"/>
              </a:rPr>
              <a:t> </a:t>
            </a:r>
            <a:r>
              <a:rPr sz="3200" b="1" spc="-15" dirty="0" smtClean="0">
                <a:solidFill>
                  <a:srgbClr val="FFFFFF"/>
                </a:solidFill>
                <a:latin typeface="Calibri"/>
                <a:cs typeface="Calibri"/>
              </a:rPr>
              <a:t>Obey</a:t>
            </a:r>
            <a:r>
              <a:rPr lang="en-US" sz="3200" b="1" spc="-15" dirty="0" smtClean="0">
                <a:solidFill>
                  <a:srgbClr val="FFFFFF"/>
                </a:solidFill>
                <a:latin typeface="Calibri"/>
                <a:cs typeface="Calibri"/>
              </a:rPr>
              <a:t>ing</a:t>
            </a:r>
            <a:r>
              <a:rPr sz="3200" b="1" spc="60" dirty="0" smtClean="0">
                <a:solidFill>
                  <a:srgbClr val="FFFFFF"/>
                </a:solidFill>
                <a:latin typeface="Calibri"/>
                <a:cs typeface="Calibri"/>
              </a:rPr>
              <a:t> </a:t>
            </a:r>
            <a:r>
              <a:rPr sz="3200" b="1" spc="-5" dirty="0" smtClean="0">
                <a:solidFill>
                  <a:srgbClr val="FFFFFF"/>
                </a:solidFill>
                <a:latin typeface="Calibri"/>
                <a:cs typeface="Calibri"/>
              </a:rPr>
              <a:t>God</a:t>
            </a:r>
            <a:endParaRPr lang="en-US" sz="3200" b="1" spc="-5" dirty="0" smtClean="0">
              <a:solidFill>
                <a:srgbClr val="FFFFFF"/>
              </a:solidFill>
              <a:latin typeface="Calibri"/>
              <a:cs typeface="Calibri"/>
            </a:endParaRPr>
          </a:p>
          <a:p>
            <a:pPr algn="ctr">
              <a:lnSpc>
                <a:spcPct val="100000"/>
              </a:lnSpc>
            </a:pPr>
            <a:endParaRPr sz="1400" dirty="0">
              <a:latin typeface="Calibri"/>
              <a:cs typeface="Calibri"/>
            </a:endParaRPr>
          </a:p>
          <a:p>
            <a:pPr marL="742950" indent="-742950">
              <a:spcBef>
                <a:spcPts val="25"/>
              </a:spcBef>
            </a:pPr>
            <a:r>
              <a:rPr lang="en-US" sz="3600" b="1" spc="-40" dirty="0" smtClean="0">
                <a:solidFill>
                  <a:srgbClr val="FFFF00"/>
                </a:solidFill>
                <a:cs typeface="Calibri"/>
              </a:rPr>
              <a:t>Joshua’s</a:t>
            </a:r>
            <a:r>
              <a:rPr lang="en-US" sz="3600" b="1" spc="-25" dirty="0" smtClean="0">
                <a:solidFill>
                  <a:srgbClr val="FFFF00"/>
                </a:solidFill>
                <a:cs typeface="Calibri"/>
              </a:rPr>
              <a:t> </a:t>
            </a:r>
            <a:r>
              <a:rPr lang="en-US" sz="3600" b="1" spc="-15" dirty="0" smtClean="0">
                <a:solidFill>
                  <a:srgbClr val="FFFF00"/>
                </a:solidFill>
                <a:cs typeface="Calibri"/>
              </a:rPr>
              <a:t>Legacy as a leader </a:t>
            </a:r>
            <a:r>
              <a:rPr lang="en-US" sz="2400" spc="-15" dirty="0" smtClean="0">
                <a:solidFill>
                  <a:schemeClr val="bg1"/>
                </a:solidFill>
                <a:cs typeface="Calibri"/>
              </a:rPr>
              <a:t>(accomplishments/contributions of the Israelites and Israel)</a:t>
            </a:r>
          </a:p>
          <a:p>
            <a:pPr marL="514350" indent="-514350">
              <a:spcBef>
                <a:spcPts val="25"/>
              </a:spcBef>
              <a:buFont typeface="Courier New" pitchFamily="49" charset="0"/>
              <a:buChar char="o"/>
            </a:pPr>
            <a:r>
              <a:rPr lang="en-US" sz="2800" spc="-15" dirty="0" smtClean="0">
                <a:solidFill>
                  <a:srgbClr val="FFFF00"/>
                </a:solidFill>
                <a:cs typeface="Calibri"/>
              </a:rPr>
              <a:t>Taking over the land by conquering the Canaanites</a:t>
            </a:r>
          </a:p>
          <a:p>
            <a:pPr marL="514350" indent="-514350">
              <a:spcBef>
                <a:spcPts val="25"/>
              </a:spcBef>
              <a:buFont typeface="Courier New" pitchFamily="49" charset="0"/>
              <a:buChar char="o"/>
            </a:pPr>
            <a:r>
              <a:rPr lang="en-US" sz="2800" spc="-15" dirty="0" smtClean="0">
                <a:solidFill>
                  <a:srgbClr val="FFFF00"/>
                </a:solidFill>
                <a:cs typeface="Calibri"/>
              </a:rPr>
              <a:t>Continually reading and reminding the Israelites of God’s laws and instructions (Honoring God and the Torah)</a:t>
            </a:r>
          </a:p>
          <a:p>
            <a:pPr marL="514350" indent="-514350">
              <a:spcBef>
                <a:spcPts val="25"/>
              </a:spcBef>
              <a:buFont typeface="Courier New" pitchFamily="49" charset="0"/>
              <a:buChar char="o"/>
            </a:pPr>
            <a:r>
              <a:rPr lang="en-US" sz="2800" spc="-15" dirty="0" smtClean="0">
                <a:solidFill>
                  <a:srgbClr val="FFFF00"/>
                </a:solidFill>
                <a:cs typeface="Calibri"/>
              </a:rPr>
              <a:t>The result was the Israelites worshiping God and finding his favour for 2 generations.</a:t>
            </a:r>
            <a:endParaRPr lang="en-US" sz="2800" dirty="0" smtClean="0">
              <a:solidFill>
                <a:srgbClr val="FFFF00"/>
              </a:solidFill>
              <a:cs typeface="Calibri"/>
            </a:endParaRPr>
          </a:p>
          <a:p>
            <a:pPr>
              <a:lnSpc>
                <a:spcPct val="100000"/>
              </a:lnSpc>
              <a:spcBef>
                <a:spcPts val="25"/>
              </a:spcBef>
            </a:pPr>
            <a:endParaRPr sz="3800" dirty="0">
              <a:latin typeface="Times New Roman"/>
              <a:cs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85800" y="304800"/>
            <a:ext cx="4038600" cy="268986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638800" y="533400"/>
            <a:ext cx="2405379" cy="2971800"/>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172200" y="3733800"/>
            <a:ext cx="1981200" cy="2590800"/>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609600" y="3200400"/>
            <a:ext cx="2148840" cy="30480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2893060" y="3200400"/>
            <a:ext cx="2745740" cy="1907539"/>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762000" y="6324600"/>
            <a:ext cx="5635943" cy="320601"/>
          </a:xfrm>
          <a:prstGeom prst="rect">
            <a:avLst/>
          </a:prstGeom>
        </p:spPr>
        <p:txBody>
          <a:bodyPr vert="horz" wrap="square" lIns="0" tIns="12700" rIns="0" bIns="0" rtlCol="0">
            <a:spAutoFit/>
          </a:bodyPr>
          <a:lstStyle/>
          <a:p>
            <a:pPr marL="12700">
              <a:lnSpc>
                <a:spcPct val="100000"/>
              </a:lnSpc>
              <a:spcBef>
                <a:spcPts val="100"/>
              </a:spcBef>
            </a:pPr>
            <a:r>
              <a:rPr sz="2000" b="1" spc="-5" dirty="0">
                <a:solidFill>
                  <a:srgbClr val="FFFF00"/>
                </a:solidFill>
                <a:latin typeface="Calibri"/>
                <a:cs typeface="Calibri"/>
              </a:rPr>
              <a:t>Pictures </a:t>
            </a:r>
            <a:r>
              <a:rPr sz="2000" b="1" spc="-10" dirty="0">
                <a:solidFill>
                  <a:srgbClr val="FFFF00"/>
                </a:solidFill>
                <a:latin typeface="Calibri"/>
                <a:cs typeface="Calibri"/>
              </a:rPr>
              <a:t>to paste into your </a:t>
            </a:r>
            <a:r>
              <a:rPr sz="2000" b="1" dirty="0">
                <a:solidFill>
                  <a:srgbClr val="FFFF00"/>
                </a:solidFill>
                <a:latin typeface="Calibri"/>
                <a:cs typeface="Calibri"/>
              </a:rPr>
              <a:t>passport. </a:t>
            </a:r>
            <a:r>
              <a:rPr sz="2000" b="1" spc="-10" dirty="0">
                <a:solidFill>
                  <a:srgbClr val="FFFF00"/>
                </a:solidFill>
                <a:latin typeface="Calibri"/>
                <a:cs typeface="Calibri"/>
              </a:rPr>
              <a:t>For </a:t>
            </a:r>
            <a:r>
              <a:rPr sz="2000" b="1" spc="-5" dirty="0">
                <a:solidFill>
                  <a:srgbClr val="FFFF00"/>
                </a:solidFill>
                <a:latin typeface="Calibri"/>
                <a:cs typeface="Calibri"/>
              </a:rPr>
              <a:t>Lesson</a:t>
            </a:r>
            <a:r>
              <a:rPr sz="2000" b="1" spc="-60" dirty="0">
                <a:solidFill>
                  <a:srgbClr val="FFFF00"/>
                </a:solidFill>
                <a:latin typeface="Calibri"/>
                <a:cs typeface="Calibri"/>
              </a:rPr>
              <a:t> </a:t>
            </a:r>
            <a:r>
              <a:rPr lang="en-US" sz="2000" b="1" dirty="0" smtClean="0">
                <a:solidFill>
                  <a:srgbClr val="FFFF00"/>
                </a:solidFill>
                <a:latin typeface="Calibri"/>
                <a:cs typeface="Calibri"/>
              </a:rPr>
              <a:t> 11</a:t>
            </a:r>
            <a:endParaRPr sz="2000" dirty="0">
              <a:solidFill>
                <a:srgbClr val="FFFF00"/>
              </a:solidFill>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914400"/>
            <a:ext cx="7696200" cy="1569660"/>
          </a:xfrm>
          <a:prstGeom prst="rect">
            <a:avLst/>
          </a:prstGeom>
          <a:noFill/>
        </p:spPr>
        <p:txBody>
          <a:bodyPr wrap="square" rtlCol="0">
            <a:spAutoFit/>
          </a:bodyPr>
          <a:lstStyle/>
          <a:p>
            <a:r>
              <a:rPr lang="en-US" sz="2400" dirty="0" smtClean="0">
                <a:solidFill>
                  <a:srgbClr val="FFFF00"/>
                </a:solidFill>
              </a:rPr>
              <a:t>NOTE:</a:t>
            </a:r>
          </a:p>
          <a:p>
            <a:r>
              <a:rPr lang="en-US" sz="2400" dirty="0" smtClean="0">
                <a:solidFill>
                  <a:srgbClr val="FFFF00"/>
                </a:solidFill>
              </a:rPr>
              <a:t>The following is a Picture Gallery of Israel today, July 2004, that illustrate some of the areas that the Children of Israel may have seen or lived in on their journey.</a:t>
            </a:r>
            <a:endParaRPr lang="en-US" sz="2400" dirty="0">
              <a:solidFill>
                <a:srgbClr val="FF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914400" y="533400"/>
            <a:ext cx="7213600" cy="5410200"/>
          </a:xfrm>
          <a:prstGeom prst="rect">
            <a:avLst/>
          </a:prstGeom>
          <a:noFill/>
          <a:ln w="9525">
            <a:noFill/>
            <a:miter lim="800000"/>
            <a:headEnd/>
            <a:tailEnd/>
          </a:ln>
        </p:spPr>
      </p:pic>
      <p:sp>
        <p:nvSpPr>
          <p:cNvPr id="3" name="TextBox 2"/>
          <p:cNvSpPr txBox="1"/>
          <p:nvPr/>
        </p:nvSpPr>
        <p:spPr>
          <a:xfrm>
            <a:off x="1219200" y="6019800"/>
            <a:ext cx="6934200" cy="461665"/>
          </a:xfrm>
          <a:prstGeom prst="rect">
            <a:avLst/>
          </a:prstGeom>
          <a:noFill/>
        </p:spPr>
        <p:txBody>
          <a:bodyPr wrap="square" rtlCol="0">
            <a:spAutoFit/>
          </a:bodyPr>
          <a:lstStyle/>
          <a:p>
            <a:r>
              <a:rPr lang="en-US" sz="2400" dirty="0" smtClean="0">
                <a:solidFill>
                  <a:schemeClr val="bg1"/>
                </a:solidFill>
              </a:rPr>
              <a:t>Looking into the valley from Mt. Nebo in Jordan.</a:t>
            </a:r>
            <a:endParaRPr lang="en-US" sz="2400" dirty="0">
              <a:solidFill>
                <a:schemeClr val="bg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066800" y="914400"/>
            <a:ext cx="6934200" cy="5200650"/>
          </a:xfrm>
          <a:prstGeom prst="rect">
            <a:avLst/>
          </a:prstGeom>
          <a:noFill/>
          <a:ln w="9525">
            <a:noFill/>
            <a:miter lim="800000"/>
            <a:headEnd/>
            <a:tailEnd/>
          </a:ln>
        </p:spPr>
      </p:pic>
      <p:sp>
        <p:nvSpPr>
          <p:cNvPr id="3" name="TextBox 2"/>
          <p:cNvSpPr txBox="1"/>
          <p:nvPr/>
        </p:nvSpPr>
        <p:spPr>
          <a:xfrm>
            <a:off x="1524000" y="6096000"/>
            <a:ext cx="6553200" cy="461665"/>
          </a:xfrm>
          <a:prstGeom prst="rect">
            <a:avLst/>
          </a:prstGeom>
          <a:noFill/>
        </p:spPr>
        <p:txBody>
          <a:bodyPr wrap="square" rtlCol="0">
            <a:spAutoFit/>
          </a:bodyPr>
          <a:lstStyle/>
          <a:p>
            <a:r>
              <a:rPr lang="en-US" sz="2400" b="1" dirty="0" smtClean="0">
                <a:solidFill>
                  <a:srgbClr val="FFFF00"/>
                </a:solidFill>
              </a:rPr>
              <a:t>Walking Path to Jericho from outside Jerusalem</a:t>
            </a:r>
            <a:endParaRPr lang="en-US" sz="2400" b="1" dirty="0">
              <a:solidFill>
                <a:srgbClr val="FFFF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7800" y="5791200"/>
            <a:ext cx="7222744" cy="874598"/>
          </a:xfrm>
          <a:prstGeom prst="rect">
            <a:avLst/>
          </a:prstGeom>
        </p:spPr>
        <p:txBody>
          <a:bodyPr vert="horz" wrap="square" lIns="0" tIns="12700" rIns="0" bIns="0" rtlCol="0">
            <a:spAutoFit/>
          </a:bodyPr>
          <a:lstStyle/>
          <a:p>
            <a:pPr marL="12700">
              <a:lnSpc>
                <a:spcPct val="100000"/>
              </a:lnSpc>
              <a:spcBef>
                <a:spcPts val="100"/>
              </a:spcBef>
            </a:pPr>
            <a:r>
              <a:rPr lang="en-US" sz="2800" b="0" spc="-5" dirty="0" smtClean="0">
                <a:latin typeface="Calibri"/>
                <a:cs typeface="Calibri"/>
              </a:rPr>
              <a:t>Foreground: Archeological  Research in ancient Jericho with the modern city in the background.</a:t>
            </a:r>
            <a:endParaRPr sz="2800" b="0" dirty="0">
              <a:latin typeface="Calibri"/>
              <a:cs typeface="Calibri"/>
            </a:endParaRPr>
          </a:p>
        </p:txBody>
      </p:sp>
      <p:pic>
        <p:nvPicPr>
          <p:cNvPr id="6146" name="Picture 2"/>
          <p:cNvPicPr>
            <a:picLocks noChangeAspect="1" noChangeArrowheads="1"/>
          </p:cNvPicPr>
          <p:nvPr/>
        </p:nvPicPr>
        <p:blipFill>
          <a:blip r:embed="rId2" cstate="print"/>
          <a:srcRect/>
          <a:stretch>
            <a:fillRect/>
          </a:stretch>
        </p:blipFill>
        <p:spPr bwMode="auto">
          <a:xfrm>
            <a:off x="990600" y="742950"/>
            <a:ext cx="6629400" cy="49720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7257" y="6184900"/>
            <a:ext cx="6791959" cy="452120"/>
          </a:xfrm>
          <a:prstGeom prst="rect">
            <a:avLst/>
          </a:prstGeom>
        </p:spPr>
        <p:txBody>
          <a:bodyPr vert="horz" wrap="square" lIns="0" tIns="12700" rIns="0" bIns="0" rtlCol="0">
            <a:spAutoFit/>
          </a:bodyPr>
          <a:lstStyle/>
          <a:p>
            <a:pPr marL="12700">
              <a:lnSpc>
                <a:spcPct val="100000"/>
              </a:lnSpc>
              <a:spcBef>
                <a:spcPts val="100"/>
              </a:spcBef>
            </a:pPr>
            <a:r>
              <a:rPr sz="2800" b="0" spc="-5" dirty="0">
                <a:latin typeface="Calibri"/>
                <a:cs typeface="Calibri"/>
              </a:rPr>
              <a:t>Sheep </a:t>
            </a:r>
            <a:r>
              <a:rPr sz="2800" b="0" spc="-10" dirty="0">
                <a:latin typeface="Calibri"/>
                <a:cs typeface="Calibri"/>
              </a:rPr>
              <a:t>feeding </a:t>
            </a:r>
            <a:r>
              <a:rPr sz="2800" b="0" dirty="0">
                <a:latin typeface="Calibri"/>
                <a:cs typeface="Calibri"/>
              </a:rPr>
              <a:t>in the </a:t>
            </a:r>
            <a:r>
              <a:rPr sz="2800" b="0" spc="-10" dirty="0">
                <a:latin typeface="Calibri"/>
                <a:cs typeface="Calibri"/>
              </a:rPr>
              <a:t>pastures </a:t>
            </a:r>
            <a:r>
              <a:rPr sz="2800" b="0" dirty="0">
                <a:latin typeface="Calibri"/>
                <a:cs typeface="Calibri"/>
              </a:rPr>
              <a:t>near</a:t>
            </a:r>
            <a:r>
              <a:rPr sz="2800" b="0" spc="-65" dirty="0">
                <a:latin typeface="Calibri"/>
                <a:cs typeface="Calibri"/>
              </a:rPr>
              <a:t> </a:t>
            </a:r>
            <a:r>
              <a:rPr sz="2800" b="0" spc="-5" dirty="0">
                <a:latin typeface="Calibri"/>
                <a:cs typeface="Calibri"/>
              </a:rPr>
              <a:t>Bethlehem</a:t>
            </a:r>
            <a:r>
              <a:rPr sz="2800" b="0" spc="-5" dirty="0">
                <a:solidFill>
                  <a:srgbClr val="001F5F"/>
                </a:solidFill>
                <a:latin typeface="Calibri"/>
                <a:cs typeface="Calibri"/>
              </a:rPr>
              <a:t>.</a:t>
            </a:r>
            <a:endParaRPr sz="2800" dirty="0">
              <a:latin typeface="Calibri"/>
              <a:cs typeface="Calibri"/>
            </a:endParaRPr>
          </a:p>
        </p:txBody>
      </p:sp>
      <p:pic>
        <p:nvPicPr>
          <p:cNvPr id="8194" name="Picture 2"/>
          <p:cNvPicPr>
            <a:picLocks noChangeAspect="1" noChangeArrowheads="1"/>
          </p:cNvPicPr>
          <p:nvPr/>
        </p:nvPicPr>
        <p:blipFill>
          <a:blip r:embed="rId2" cstate="print"/>
          <a:srcRect/>
          <a:stretch>
            <a:fillRect/>
          </a:stretch>
        </p:blipFill>
        <p:spPr bwMode="auto">
          <a:xfrm>
            <a:off x="762000" y="533400"/>
            <a:ext cx="7315200" cy="5486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6775" y="5801359"/>
            <a:ext cx="4097654" cy="505267"/>
          </a:xfrm>
          <a:prstGeom prst="rect">
            <a:avLst/>
          </a:prstGeom>
        </p:spPr>
        <p:txBody>
          <a:bodyPr vert="horz" wrap="square" lIns="0" tIns="12700" rIns="0" bIns="0" rtlCol="0">
            <a:spAutoFit/>
          </a:bodyPr>
          <a:lstStyle/>
          <a:p>
            <a:pPr marL="12700">
              <a:lnSpc>
                <a:spcPct val="100000"/>
              </a:lnSpc>
              <a:spcBef>
                <a:spcPts val="100"/>
              </a:spcBef>
            </a:pPr>
            <a:r>
              <a:rPr sz="3200" b="0" spc="-10" dirty="0" smtClean="0">
                <a:solidFill>
                  <a:srgbClr val="FFFF00"/>
                </a:solidFill>
                <a:latin typeface="Calibri"/>
                <a:cs typeface="Calibri"/>
              </a:rPr>
              <a:t>Shep</a:t>
            </a:r>
            <a:r>
              <a:rPr lang="en-US" sz="3200" b="0" spc="-10" dirty="0" smtClean="0">
                <a:solidFill>
                  <a:srgbClr val="FFFF00"/>
                </a:solidFill>
                <a:latin typeface="Calibri"/>
                <a:cs typeface="Calibri"/>
              </a:rPr>
              <a:t>he</a:t>
            </a:r>
            <a:r>
              <a:rPr sz="3200" b="0" spc="-10" dirty="0" smtClean="0">
                <a:solidFill>
                  <a:srgbClr val="FFFF00"/>
                </a:solidFill>
                <a:latin typeface="Calibri"/>
                <a:cs typeface="Calibri"/>
              </a:rPr>
              <a:t>rd </a:t>
            </a:r>
            <a:r>
              <a:rPr sz="3200" b="0" dirty="0">
                <a:solidFill>
                  <a:srgbClr val="FFFF00"/>
                </a:solidFill>
                <a:latin typeface="Calibri"/>
                <a:cs typeface="Calibri"/>
              </a:rPr>
              <a:t>with </a:t>
            </a:r>
            <a:r>
              <a:rPr sz="3200" b="0" spc="-5" dirty="0">
                <a:solidFill>
                  <a:srgbClr val="FFFF00"/>
                </a:solidFill>
                <a:latin typeface="Calibri"/>
                <a:cs typeface="Calibri"/>
              </a:rPr>
              <a:t>his</a:t>
            </a:r>
            <a:r>
              <a:rPr sz="3200" b="0" spc="-25" dirty="0">
                <a:solidFill>
                  <a:srgbClr val="FFFF00"/>
                </a:solidFill>
                <a:latin typeface="Calibri"/>
                <a:cs typeface="Calibri"/>
              </a:rPr>
              <a:t> </a:t>
            </a:r>
            <a:r>
              <a:rPr sz="3200" b="0" spc="-5" dirty="0">
                <a:solidFill>
                  <a:srgbClr val="FFFF00"/>
                </a:solidFill>
                <a:latin typeface="Calibri"/>
                <a:cs typeface="Calibri"/>
              </a:rPr>
              <a:t>Sheep</a:t>
            </a:r>
            <a:endParaRPr sz="3200" dirty="0">
              <a:latin typeface="Calibri"/>
              <a:cs typeface="Calibri"/>
            </a:endParaRPr>
          </a:p>
        </p:txBody>
      </p:sp>
      <p:pic>
        <p:nvPicPr>
          <p:cNvPr id="9218" name="Picture 2"/>
          <p:cNvPicPr>
            <a:picLocks noChangeAspect="1" noChangeArrowheads="1"/>
          </p:cNvPicPr>
          <p:nvPr/>
        </p:nvPicPr>
        <p:blipFill>
          <a:blip r:embed="rId2" cstate="print"/>
          <a:srcRect/>
          <a:stretch>
            <a:fillRect/>
          </a:stretch>
        </p:blipFill>
        <p:spPr bwMode="auto">
          <a:xfrm>
            <a:off x="838200" y="381000"/>
            <a:ext cx="7239000" cy="5429250"/>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362200" y="762000"/>
            <a:ext cx="3886200" cy="5181600"/>
          </a:xfrm>
          <a:prstGeom prst="rect">
            <a:avLst/>
          </a:prstGeom>
          <a:noFill/>
          <a:ln w="9525">
            <a:noFill/>
            <a:miter lim="800000"/>
            <a:headEnd/>
            <a:tailEnd/>
          </a:ln>
        </p:spPr>
      </p:pic>
      <p:sp>
        <p:nvSpPr>
          <p:cNvPr id="5" name="object 2"/>
          <p:cNvSpPr txBox="1">
            <a:spLocks noGrp="1"/>
          </p:cNvSpPr>
          <p:nvPr>
            <p:ph type="title"/>
          </p:nvPr>
        </p:nvSpPr>
        <p:spPr>
          <a:xfrm>
            <a:off x="2286000" y="6019800"/>
            <a:ext cx="4572000" cy="382156"/>
          </a:xfrm>
          <a:prstGeom prst="rect">
            <a:avLst/>
          </a:prstGeom>
        </p:spPr>
        <p:txBody>
          <a:bodyPr vert="horz" wrap="square" lIns="0" tIns="12700" rIns="0" bIns="0" rtlCol="0">
            <a:spAutoFit/>
          </a:bodyPr>
          <a:lstStyle/>
          <a:p>
            <a:pPr marL="12700" algn="ctr">
              <a:lnSpc>
                <a:spcPct val="100000"/>
              </a:lnSpc>
              <a:spcBef>
                <a:spcPts val="100"/>
              </a:spcBef>
            </a:pPr>
            <a:r>
              <a:rPr lang="en-US" sz="2400" spc="-15" dirty="0" smtClean="0">
                <a:latin typeface="Calibri"/>
                <a:cs typeface="Calibri"/>
              </a:rPr>
              <a:t>Ancient o</a:t>
            </a:r>
            <a:r>
              <a:rPr sz="2400" spc="-15" dirty="0" smtClean="0">
                <a:latin typeface="Calibri"/>
                <a:cs typeface="Calibri"/>
              </a:rPr>
              <a:t>live</a:t>
            </a:r>
            <a:r>
              <a:rPr sz="2400" spc="-70" dirty="0" smtClean="0">
                <a:latin typeface="Calibri"/>
                <a:cs typeface="Calibri"/>
              </a:rPr>
              <a:t> </a:t>
            </a:r>
            <a:r>
              <a:rPr sz="2400" spc="-10" dirty="0">
                <a:latin typeface="Calibri"/>
                <a:cs typeface="Calibri"/>
              </a:rPr>
              <a:t>trees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762000"/>
            <a:ext cx="6857999" cy="689932"/>
          </a:xfrm>
          <a:prstGeom prst="rect">
            <a:avLst/>
          </a:prstGeom>
        </p:spPr>
        <p:txBody>
          <a:bodyPr vert="horz" wrap="square" lIns="0" tIns="12700" rIns="0" bIns="0" rtlCol="0">
            <a:spAutoFit/>
          </a:bodyPr>
          <a:lstStyle/>
          <a:p>
            <a:pPr marL="12700" algn="ctr">
              <a:lnSpc>
                <a:spcPct val="100000"/>
              </a:lnSpc>
              <a:spcBef>
                <a:spcPts val="100"/>
              </a:spcBef>
            </a:pPr>
            <a:r>
              <a:rPr lang="en-US" sz="4400" b="0" spc="-70" dirty="0" smtClean="0">
                <a:latin typeface="Calibri"/>
                <a:cs typeface="Calibri"/>
              </a:rPr>
              <a:t>What does it mean to repent?</a:t>
            </a:r>
            <a:r>
              <a:rPr sz="4400" b="0" spc="-50" dirty="0" smtClean="0">
                <a:latin typeface="Calibri"/>
                <a:cs typeface="Calibri"/>
              </a:rPr>
              <a:t> </a:t>
            </a:r>
            <a:endParaRPr sz="4400" dirty="0">
              <a:latin typeface="Calibri"/>
              <a:cs typeface="Calibri"/>
            </a:endParaRPr>
          </a:p>
        </p:txBody>
      </p:sp>
      <p:sp>
        <p:nvSpPr>
          <p:cNvPr id="3" name="object 3"/>
          <p:cNvSpPr txBox="1"/>
          <p:nvPr/>
        </p:nvSpPr>
        <p:spPr>
          <a:xfrm>
            <a:off x="533400" y="1905000"/>
            <a:ext cx="7848600" cy="3549047"/>
          </a:xfrm>
          <a:prstGeom prst="rect">
            <a:avLst/>
          </a:prstGeom>
        </p:spPr>
        <p:txBody>
          <a:bodyPr vert="horz" wrap="square" lIns="0" tIns="126364" rIns="0" bIns="0" rtlCol="0">
            <a:spAutoFit/>
          </a:bodyPr>
          <a:lstStyle/>
          <a:p>
            <a:pPr marL="984885" lvl="1" indent="-514984">
              <a:lnSpc>
                <a:spcPct val="100000"/>
              </a:lnSpc>
              <a:spcBef>
                <a:spcPts val="800"/>
              </a:spcBef>
              <a:buAutoNum type="arabicPeriod"/>
              <a:tabLst>
                <a:tab pos="984885" algn="l"/>
                <a:tab pos="985519" algn="l"/>
              </a:tabLst>
            </a:pPr>
            <a:r>
              <a:rPr sz="3200" spc="-145" dirty="0" smtClean="0">
                <a:solidFill>
                  <a:srgbClr val="FFFF00"/>
                </a:solidFill>
                <a:latin typeface="Calibri"/>
                <a:cs typeface="Calibri"/>
              </a:rPr>
              <a:t>To </a:t>
            </a:r>
            <a:r>
              <a:rPr sz="3200" spc="-5" dirty="0">
                <a:solidFill>
                  <a:srgbClr val="FFFF00"/>
                </a:solidFill>
                <a:latin typeface="Calibri"/>
                <a:cs typeface="Calibri"/>
              </a:rPr>
              <a:t>truly </a:t>
            </a:r>
            <a:r>
              <a:rPr sz="3200" dirty="0">
                <a:solidFill>
                  <a:srgbClr val="FFFF00"/>
                </a:solidFill>
                <a:latin typeface="Calibri"/>
                <a:cs typeface="Calibri"/>
              </a:rPr>
              <a:t>be</a:t>
            </a:r>
            <a:r>
              <a:rPr sz="3200" spc="160" dirty="0">
                <a:solidFill>
                  <a:srgbClr val="FFFF00"/>
                </a:solidFill>
                <a:latin typeface="Calibri"/>
                <a:cs typeface="Calibri"/>
              </a:rPr>
              <a:t> </a:t>
            </a:r>
            <a:r>
              <a:rPr sz="3200" spc="5" dirty="0">
                <a:solidFill>
                  <a:srgbClr val="FFFF00"/>
                </a:solidFill>
                <a:latin typeface="Calibri"/>
                <a:cs typeface="Calibri"/>
              </a:rPr>
              <a:t>sorry</a:t>
            </a:r>
            <a:endParaRPr sz="3200" dirty="0">
              <a:solidFill>
                <a:srgbClr val="FFFF00"/>
              </a:solidFill>
              <a:latin typeface="Calibri"/>
              <a:cs typeface="Calibri"/>
            </a:endParaRPr>
          </a:p>
          <a:p>
            <a:pPr marL="984885" lvl="1" indent="-514984">
              <a:lnSpc>
                <a:spcPct val="100000"/>
              </a:lnSpc>
              <a:spcBef>
                <a:spcPts val="785"/>
              </a:spcBef>
              <a:buAutoNum type="arabicPeriod"/>
              <a:tabLst>
                <a:tab pos="984885" algn="l"/>
                <a:tab pos="985519" algn="l"/>
              </a:tabLst>
            </a:pPr>
            <a:r>
              <a:rPr sz="3200" dirty="0">
                <a:solidFill>
                  <a:srgbClr val="FFFF00"/>
                </a:solidFill>
                <a:latin typeface="Calibri"/>
                <a:cs typeface="Calibri"/>
              </a:rPr>
              <a:t>Ask </a:t>
            </a:r>
            <a:r>
              <a:rPr sz="3200" spc="-15" dirty="0">
                <a:solidFill>
                  <a:srgbClr val="FFFF00"/>
                </a:solidFill>
                <a:latin typeface="Calibri"/>
                <a:cs typeface="Calibri"/>
              </a:rPr>
              <a:t>for</a:t>
            </a:r>
            <a:r>
              <a:rPr sz="3200" spc="-10" dirty="0">
                <a:solidFill>
                  <a:srgbClr val="FFFF00"/>
                </a:solidFill>
                <a:latin typeface="Calibri"/>
                <a:cs typeface="Calibri"/>
              </a:rPr>
              <a:t> </a:t>
            </a:r>
            <a:r>
              <a:rPr sz="3200" spc="-10" dirty="0" smtClean="0">
                <a:solidFill>
                  <a:srgbClr val="FFFF00"/>
                </a:solidFill>
                <a:latin typeface="Calibri"/>
                <a:cs typeface="Calibri"/>
              </a:rPr>
              <a:t>forgiveness</a:t>
            </a:r>
            <a:endParaRPr lang="en-US" sz="3200" spc="-10" dirty="0" smtClean="0">
              <a:solidFill>
                <a:srgbClr val="FFFF00"/>
              </a:solidFill>
              <a:latin typeface="Calibri"/>
              <a:cs typeface="Calibri"/>
            </a:endParaRPr>
          </a:p>
          <a:p>
            <a:pPr marL="984885" lvl="1" indent="-514984">
              <a:lnSpc>
                <a:spcPct val="100000"/>
              </a:lnSpc>
              <a:spcBef>
                <a:spcPts val="785"/>
              </a:spcBef>
              <a:buAutoNum type="arabicPeriod"/>
              <a:tabLst>
                <a:tab pos="984885" algn="l"/>
                <a:tab pos="985519" algn="l"/>
              </a:tabLst>
            </a:pPr>
            <a:r>
              <a:rPr lang="en-US" sz="3200" spc="-10" dirty="0" smtClean="0">
                <a:solidFill>
                  <a:srgbClr val="FFFF00"/>
                </a:solidFill>
                <a:latin typeface="Calibri"/>
                <a:cs typeface="Calibri"/>
              </a:rPr>
              <a:t>Thank God for forgiving you</a:t>
            </a:r>
            <a:endParaRPr sz="3200" dirty="0">
              <a:solidFill>
                <a:srgbClr val="FFFF00"/>
              </a:solidFill>
              <a:latin typeface="Calibri"/>
              <a:cs typeface="Calibri"/>
            </a:endParaRPr>
          </a:p>
          <a:p>
            <a:pPr marL="984885" lvl="1" indent="-514984">
              <a:lnSpc>
                <a:spcPct val="100000"/>
              </a:lnSpc>
              <a:spcBef>
                <a:spcPts val="760"/>
              </a:spcBef>
              <a:buAutoNum type="arabicPeriod"/>
              <a:tabLst>
                <a:tab pos="984885" algn="l"/>
                <a:tab pos="985519" algn="l"/>
              </a:tabLst>
            </a:pPr>
            <a:r>
              <a:rPr sz="3200" dirty="0">
                <a:solidFill>
                  <a:srgbClr val="FFFF00"/>
                </a:solidFill>
                <a:latin typeface="Calibri"/>
                <a:cs typeface="Calibri"/>
              </a:rPr>
              <a:t>And not </a:t>
            </a:r>
            <a:r>
              <a:rPr lang="en-US" sz="3200" dirty="0" smtClean="0">
                <a:solidFill>
                  <a:srgbClr val="FFFF00"/>
                </a:solidFill>
                <a:latin typeface="Calibri"/>
                <a:cs typeface="Calibri"/>
              </a:rPr>
              <a:t>making the same mistake </a:t>
            </a:r>
            <a:r>
              <a:rPr sz="3200" spc="-15" dirty="0" smtClean="0">
                <a:solidFill>
                  <a:srgbClr val="FFFF00"/>
                </a:solidFill>
                <a:latin typeface="Calibri"/>
                <a:cs typeface="Calibri"/>
              </a:rPr>
              <a:t>again</a:t>
            </a:r>
            <a:r>
              <a:rPr sz="3200" spc="-15" dirty="0">
                <a:solidFill>
                  <a:srgbClr val="FFFF00"/>
                </a:solidFill>
                <a:latin typeface="Calibri"/>
                <a:cs typeface="Calibri"/>
              </a:rPr>
              <a:t>…</a:t>
            </a:r>
            <a:endParaRPr sz="3200" dirty="0">
              <a:solidFill>
                <a:srgbClr val="FFFF00"/>
              </a:solidFill>
              <a:latin typeface="Calibri"/>
              <a:cs typeface="Calibri"/>
            </a:endParaRPr>
          </a:p>
          <a:p>
            <a:pPr lvl="1">
              <a:lnSpc>
                <a:spcPct val="100000"/>
              </a:lnSpc>
              <a:spcBef>
                <a:spcPts val="50"/>
              </a:spcBef>
              <a:buClr>
                <a:srgbClr val="FFFFFF"/>
              </a:buClr>
              <a:buFont typeface="Calibri"/>
              <a:buAutoNum type="arabicPeriod"/>
            </a:pPr>
            <a:endParaRPr sz="3750" dirty="0">
              <a:latin typeface="Times New Roman"/>
              <a:cs typeface="Times New Roman"/>
            </a:endParaRPr>
          </a:p>
          <a:p>
            <a:pPr marL="241300" indent="-228600">
              <a:buFont typeface="Arial"/>
              <a:buChar char="•"/>
              <a:tabLst>
                <a:tab pos="1156335" algn="l"/>
              </a:tabLst>
            </a:pPr>
            <a:r>
              <a:rPr sz="3200" spc="-10" dirty="0">
                <a:solidFill>
                  <a:srgbClr val="FFFF00"/>
                </a:solidFill>
                <a:latin typeface="Calibri"/>
                <a:cs typeface="Calibri"/>
              </a:rPr>
              <a:t>Examples </a:t>
            </a:r>
            <a:r>
              <a:rPr sz="3200" dirty="0">
                <a:solidFill>
                  <a:srgbClr val="FFFF00"/>
                </a:solidFill>
                <a:latin typeface="Calibri"/>
                <a:cs typeface="Calibri"/>
              </a:rPr>
              <a:t>of </a:t>
            </a:r>
            <a:r>
              <a:rPr sz="3200" spc="-5" dirty="0">
                <a:solidFill>
                  <a:srgbClr val="FFFF00"/>
                </a:solidFill>
                <a:latin typeface="Calibri"/>
                <a:cs typeface="Calibri"/>
              </a:rPr>
              <a:t>doing</a:t>
            </a:r>
            <a:r>
              <a:rPr sz="3200" spc="-20" dirty="0">
                <a:solidFill>
                  <a:srgbClr val="FFFF00"/>
                </a:solidFill>
                <a:latin typeface="Calibri"/>
                <a:cs typeface="Calibri"/>
              </a:rPr>
              <a:t> </a:t>
            </a:r>
            <a:r>
              <a:rPr sz="3200" spc="-5" dirty="0" smtClean="0">
                <a:solidFill>
                  <a:srgbClr val="FFFF00"/>
                </a:solidFill>
                <a:latin typeface="Calibri"/>
                <a:cs typeface="Calibri"/>
              </a:rPr>
              <a:t>wrong/sin</a:t>
            </a:r>
            <a:r>
              <a:rPr lang="en-US" sz="3200" spc="-5" dirty="0" smtClean="0">
                <a:solidFill>
                  <a:srgbClr val="FFFF00"/>
                </a:solidFill>
                <a:latin typeface="Calibri"/>
                <a:cs typeface="Calibri"/>
              </a:rPr>
              <a:t>…</a:t>
            </a:r>
            <a:endParaRPr sz="3200" dirty="0">
              <a:latin typeface="Calibri"/>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2133600" y="228600"/>
            <a:ext cx="4800600" cy="64008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05000" y="304800"/>
            <a:ext cx="4630420" cy="61722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6786244" y="2438400"/>
            <a:ext cx="1447165" cy="1736373"/>
          </a:xfrm>
          <a:prstGeom prst="rect">
            <a:avLst/>
          </a:prstGeom>
        </p:spPr>
        <p:txBody>
          <a:bodyPr vert="horz" wrap="square" lIns="0" tIns="12700" rIns="0" bIns="0" rtlCol="0">
            <a:spAutoFit/>
          </a:bodyPr>
          <a:lstStyle/>
          <a:p>
            <a:pPr marL="12700" marR="5080">
              <a:lnSpc>
                <a:spcPct val="100000"/>
              </a:lnSpc>
              <a:spcBef>
                <a:spcPts val="100"/>
              </a:spcBef>
            </a:pPr>
            <a:r>
              <a:rPr lang="en-US" sz="2800" dirty="0" smtClean="0">
                <a:solidFill>
                  <a:schemeClr val="bg1"/>
                </a:solidFill>
                <a:latin typeface="Calibri"/>
                <a:cs typeface="Calibri"/>
              </a:rPr>
              <a:t>Gnarled a</a:t>
            </a:r>
            <a:r>
              <a:rPr sz="2800" dirty="0" smtClean="0">
                <a:solidFill>
                  <a:schemeClr val="bg1"/>
                </a:solidFill>
                <a:latin typeface="Calibri"/>
                <a:cs typeface="Calibri"/>
              </a:rPr>
              <a:t>ncie</a:t>
            </a:r>
            <a:r>
              <a:rPr sz="2800" spc="-35" dirty="0" smtClean="0">
                <a:solidFill>
                  <a:schemeClr val="bg1"/>
                </a:solidFill>
                <a:latin typeface="Calibri"/>
                <a:cs typeface="Calibri"/>
              </a:rPr>
              <a:t>n</a:t>
            </a:r>
            <a:r>
              <a:rPr sz="2800" dirty="0" smtClean="0">
                <a:solidFill>
                  <a:schemeClr val="bg1"/>
                </a:solidFill>
                <a:latin typeface="Calibri"/>
                <a:cs typeface="Calibri"/>
              </a:rPr>
              <a:t>t  </a:t>
            </a:r>
            <a:r>
              <a:rPr sz="2800" spc="-20" dirty="0">
                <a:solidFill>
                  <a:schemeClr val="bg1"/>
                </a:solidFill>
                <a:latin typeface="Calibri"/>
                <a:cs typeface="Calibri"/>
              </a:rPr>
              <a:t>olive  </a:t>
            </a:r>
            <a:r>
              <a:rPr sz="2800" spc="-10" dirty="0">
                <a:solidFill>
                  <a:schemeClr val="bg1"/>
                </a:solidFill>
                <a:latin typeface="Calibri"/>
                <a:cs typeface="Calibri"/>
              </a:rPr>
              <a:t>trees</a:t>
            </a:r>
            <a:endParaRPr sz="2800" dirty="0">
              <a:solidFill>
                <a:schemeClr val="bg1"/>
              </a:solidFill>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3000" y="6019800"/>
            <a:ext cx="6504305" cy="443711"/>
          </a:xfrm>
          <a:prstGeom prst="rect">
            <a:avLst/>
          </a:prstGeom>
        </p:spPr>
        <p:txBody>
          <a:bodyPr vert="horz" wrap="square" lIns="0" tIns="12700" rIns="0" bIns="0" rtlCol="0">
            <a:spAutoFit/>
          </a:bodyPr>
          <a:lstStyle/>
          <a:p>
            <a:pPr marL="12700" algn="ctr">
              <a:lnSpc>
                <a:spcPct val="100000"/>
              </a:lnSpc>
              <a:spcBef>
                <a:spcPts val="100"/>
              </a:spcBef>
            </a:pPr>
            <a:r>
              <a:rPr lang="en-US" sz="2800" spc="-5" dirty="0" smtClean="0">
                <a:latin typeface="Calibri"/>
                <a:cs typeface="Calibri"/>
              </a:rPr>
              <a:t>Israel’s coast on </a:t>
            </a:r>
            <a:r>
              <a:rPr sz="2800" spc="-5" dirty="0" smtClean="0">
                <a:latin typeface="Calibri"/>
                <a:cs typeface="Calibri"/>
              </a:rPr>
              <a:t>the </a:t>
            </a:r>
            <a:r>
              <a:rPr sz="2800" spc="-10" dirty="0">
                <a:latin typeface="Calibri"/>
                <a:cs typeface="Calibri"/>
              </a:rPr>
              <a:t>Mediterranean</a:t>
            </a:r>
            <a:r>
              <a:rPr sz="2800" spc="-100" dirty="0">
                <a:latin typeface="Calibri"/>
                <a:cs typeface="Calibri"/>
              </a:rPr>
              <a:t> </a:t>
            </a:r>
            <a:r>
              <a:rPr sz="2800" dirty="0">
                <a:latin typeface="Calibri"/>
                <a:cs typeface="Calibri"/>
              </a:rPr>
              <a:t>Sea</a:t>
            </a:r>
          </a:p>
        </p:txBody>
      </p:sp>
      <p:pic>
        <p:nvPicPr>
          <p:cNvPr id="12290" name="Picture 2"/>
          <p:cNvPicPr>
            <a:picLocks noChangeAspect="1" noChangeArrowheads="1"/>
          </p:cNvPicPr>
          <p:nvPr/>
        </p:nvPicPr>
        <p:blipFill>
          <a:blip r:embed="rId2" cstate="print"/>
          <a:srcRect/>
          <a:stretch>
            <a:fillRect/>
          </a:stretch>
        </p:blipFill>
        <p:spPr bwMode="auto">
          <a:xfrm>
            <a:off x="914400" y="685800"/>
            <a:ext cx="7010400" cy="52578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19200" y="5943600"/>
            <a:ext cx="7236144" cy="443711"/>
          </a:xfrm>
          <a:prstGeom prst="rect">
            <a:avLst/>
          </a:prstGeom>
        </p:spPr>
        <p:txBody>
          <a:bodyPr vert="horz" wrap="square" lIns="0" tIns="12700" rIns="0" bIns="0" rtlCol="0">
            <a:spAutoFit/>
          </a:bodyPr>
          <a:lstStyle/>
          <a:p>
            <a:pPr marL="12700" marR="5080">
              <a:lnSpc>
                <a:spcPct val="100000"/>
              </a:lnSpc>
              <a:spcBef>
                <a:spcPts val="100"/>
              </a:spcBef>
            </a:pPr>
            <a:r>
              <a:rPr sz="2800" spc="-5" dirty="0">
                <a:latin typeface="Calibri"/>
                <a:cs typeface="Calibri"/>
              </a:rPr>
              <a:t>The Promised </a:t>
            </a:r>
            <a:r>
              <a:rPr sz="2800" dirty="0">
                <a:latin typeface="Calibri"/>
                <a:cs typeface="Calibri"/>
              </a:rPr>
              <a:t>Land on</a:t>
            </a:r>
            <a:r>
              <a:rPr sz="2800" spc="-90" dirty="0">
                <a:latin typeface="Calibri"/>
                <a:cs typeface="Calibri"/>
              </a:rPr>
              <a:t> </a:t>
            </a:r>
            <a:r>
              <a:rPr sz="2800" dirty="0">
                <a:latin typeface="Calibri"/>
                <a:cs typeface="Calibri"/>
              </a:rPr>
              <a:t>the  </a:t>
            </a:r>
            <a:r>
              <a:rPr sz="2800" spc="-15" dirty="0">
                <a:latin typeface="Calibri"/>
                <a:cs typeface="Calibri"/>
              </a:rPr>
              <a:t>Mediterranean</a:t>
            </a:r>
            <a:r>
              <a:rPr sz="2800" spc="-30" dirty="0">
                <a:latin typeface="Calibri"/>
                <a:cs typeface="Calibri"/>
              </a:rPr>
              <a:t> </a:t>
            </a:r>
            <a:r>
              <a:rPr sz="2800" dirty="0">
                <a:latin typeface="Calibri"/>
                <a:cs typeface="Calibri"/>
              </a:rPr>
              <a:t>Sea</a:t>
            </a:r>
          </a:p>
        </p:txBody>
      </p:sp>
      <p:pic>
        <p:nvPicPr>
          <p:cNvPr id="13314" name="Picture 2"/>
          <p:cNvPicPr>
            <a:picLocks noChangeAspect="1" noChangeArrowheads="1"/>
          </p:cNvPicPr>
          <p:nvPr/>
        </p:nvPicPr>
        <p:blipFill>
          <a:blip r:embed="rId2" cstate="print"/>
          <a:srcRect/>
          <a:stretch>
            <a:fillRect/>
          </a:stretch>
        </p:blipFill>
        <p:spPr bwMode="auto">
          <a:xfrm>
            <a:off x="914400" y="609600"/>
            <a:ext cx="6908800" cy="51816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6172200"/>
            <a:ext cx="6773545" cy="452755"/>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Caesarea </a:t>
            </a:r>
            <a:r>
              <a:rPr sz="2800" spc="-5" dirty="0">
                <a:latin typeface="Calibri"/>
                <a:cs typeface="Calibri"/>
              </a:rPr>
              <a:t>Maritima </a:t>
            </a:r>
            <a:r>
              <a:rPr sz="2800" dirty="0">
                <a:latin typeface="Calibri"/>
                <a:cs typeface="Calibri"/>
              </a:rPr>
              <a:t>on the </a:t>
            </a:r>
            <a:r>
              <a:rPr sz="2800" spc="-15" dirty="0">
                <a:latin typeface="Calibri"/>
                <a:cs typeface="Calibri"/>
              </a:rPr>
              <a:t>Mediterranean</a:t>
            </a:r>
            <a:r>
              <a:rPr sz="2800" spc="140" dirty="0">
                <a:latin typeface="Calibri"/>
                <a:cs typeface="Calibri"/>
              </a:rPr>
              <a:t> </a:t>
            </a:r>
            <a:r>
              <a:rPr sz="2800" spc="-5" dirty="0">
                <a:latin typeface="Calibri"/>
                <a:cs typeface="Calibri"/>
              </a:rPr>
              <a:t>Sea</a:t>
            </a:r>
            <a:endParaRPr sz="2800" dirty="0">
              <a:latin typeface="Calibri"/>
              <a:cs typeface="Calibri"/>
            </a:endParaRPr>
          </a:p>
        </p:txBody>
      </p:sp>
      <p:pic>
        <p:nvPicPr>
          <p:cNvPr id="14338" name="Picture 2"/>
          <p:cNvPicPr>
            <a:picLocks noChangeAspect="1" noChangeArrowheads="1"/>
          </p:cNvPicPr>
          <p:nvPr/>
        </p:nvPicPr>
        <p:blipFill>
          <a:blip r:embed="rId2" cstate="print"/>
          <a:srcRect/>
          <a:stretch>
            <a:fillRect/>
          </a:stretch>
        </p:blipFill>
        <p:spPr bwMode="auto">
          <a:xfrm>
            <a:off x="990600" y="609600"/>
            <a:ext cx="7315200" cy="548640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8190" y="3433064"/>
            <a:ext cx="3137535" cy="1305486"/>
          </a:xfrm>
          <a:prstGeom prst="rect">
            <a:avLst/>
          </a:prstGeom>
        </p:spPr>
        <p:txBody>
          <a:bodyPr vert="horz" wrap="square" lIns="0" tIns="12700" rIns="0" bIns="0" rtlCol="0">
            <a:spAutoFit/>
          </a:bodyPr>
          <a:lstStyle/>
          <a:p>
            <a:pPr marL="12700" marR="5080">
              <a:lnSpc>
                <a:spcPct val="100000"/>
              </a:lnSpc>
              <a:spcBef>
                <a:spcPts val="100"/>
              </a:spcBef>
            </a:pPr>
            <a:r>
              <a:rPr sz="2800" dirty="0">
                <a:latin typeface="Calibri"/>
                <a:cs typeface="Calibri"/>
              </a:rPr>
              <a:t>Looking down  </a:t>
            </a:r>
            <a:r>
              <a:rPr sz="2800" spc="-25" dirty="0">
                <a:latin typeface="Calibri"/>
                <a:cs typeface="Calibri"/>
              </a:rPr>
              <a:t>into </a:t>
            </a:r>
            <a:r>
              <a:rPr sz="2800" dirty="0">
                <a:latin typeface="Calibri"/>
                <a:cs typeface="Calibri"/>
              </a:rPr>
              <a:t>the </a:t>
            </a:r>
            <a:r>
              <a:rPr sz="2800" spc="-10" dirty="0">
                <a:latin typeface="Calibri"/>
                <a:cs typeface="Calibri"/>
              </a:rPr>
              <a:t>Jezreel  </a:t>
            </a:r>
            <a:r>
              <a:rPr sz="2800" spc="-45" dirty="0">
                <a:latin typeface="Calibri"/>
                <a:cs typeface="Calibri"/>
              </a:rPr>
              <a:t>Valley </a:t>
            </a:r>
            <a:r>
              <a:rPr sz="2800" dirty="0">
                <a:latin typeface="Calibri"/>
                <a:cs typeface="Calibri"/>
              </a:rPr>
              <a:t>in</a:t>
            </a:r>
            <a:r>
              <a:rPr sz="2800" spc="-30" dirty="0">
                <a:latin typeface="Calibri"/>
                <a:cs typeface="Calibri"/>
              </a:rPr>
              <a:t> </a:t>
            </a:r>
            <a:r>
              <a:rPr lang="en-US" sz="2800" spc="-5" dirty="0" smtClean="0">
                <a:latin typeface="Calibri"/>
                <a:cs typeface="Calibri"/>
              </a:rPr>
              <a:t>Israel</a:t>
            </a:r>
            <a:endParaRPr sz="2800" spc="-5" dirty="0">
              <a:latin typeface="Calibri"/>
              <a:cs typeface="Calibri"/>
            </a:endParaRPr>
          </a:p>
        </p:txBody>
      </p:sp>
      <p:pic>
        <p:nvPicPr>
          <p:cNvPr id="15362" name="Picture 2"/>
          <p:cNvPicPr>
            <a:picLocks noChangeAspect="1" noChangeArrowheads="1"/>
          </p:cNvPicPr>
          <p:nvPr/>
        </p:nvPicPr>
        <p:blipFill>
          <a:blip r:embed="rId2" cstate="print"/>
          <a:srcRect/>
          <a:stretch>
            <a:fillRect/>
          </a:stretch>
        </p:blipFill>
        <p:spPr bwMode="auto">
          <a:xfrm>
            <a:off x="609600" y="304800"/>
            <a:ext cx="4569856" cy="6096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95400" y="5791200"/>
            <a:ext cx="6233160" cy="443711"/>
          </a:xfrm>
          <a:prstGeom prst="rect">
            <a:avLst/>
          </a:prstGeom>
        </p:spPr>
        <p:txBody>
          <a:bodyPr vert="horz" wrap="square" lIns="0" tIns="12700" rIns="0" bIns="0" rtlCol="0">
            <a:spAutoFit/>
          </a:bodyPr>
          <a:lstStyle/>
          <a:p>
            <a:pPr marL="12700">
              <a:lnSpc>
                <a:spcPct val="100000"/>
              </a:lnSpc>
              <a:spcBef>
                <a:spcPts val="100"/>
              </a:spcBef>
            </a:pPr>
            <a:r>
              <a:rPr lang="en-US" sz="2800" b="0" spc="-5" dirty="0" smtClean="0">
                <a:latin typeface="Calibri"/>
                <a:cs typeface="Calibri"/>
              </a:rPr>
              <a:t>Countryside surrounding the </a:t>
            </a:r>
            <a:r>
              <a:rPr sz="2800" b="0" spc="-5" dirty="0" smtClean="0">
                <a:latin typeface="Calibri"/>
                <a:cs typeface="Calibri"/>
              </a:rPr>
              <a:t>Sea </a:t>
            </a:r>
            <a:r>
              <a:rPr sz="2800" b="0" spc="-5" dirty="0">
                <a:latin typeface="Calibri"/>
                <a:cs typeface="Calibri"/>
              </a:rPr>
              <a:t>of</a:t>
            </a:r>
            <a:r>
              <a:rPr sz="2800" b="0" spc="-90" dirty="0">
                <a:latin typeface="Calibri"/>
                <a:cs typeface="Calibri"/>
              </a:rPr>
              <a:t> </a:t>
            </a:r>
            <a:r>
              <a:rPr sz="2800" b="0" spc="-5" dirty="0">
                <a:latin typeface="Calibri"/>
                <a:cs typeface="Calibri"/>
              </a:rPr>
              <a:t>Galilee</a:t>
            </a:r>
          </a:p>
        </p:txBody>
      </p:sp>
      <p:pic>
        <p:nvPicPr>
          <p:cNvPr id="16386" name="Picture 2"/>
          <p:cNvPicPr>
            <a:picLocks noChangeAspect="1" noChangeArrowheads="1"/>
          </p:cNvPicPr>
          <p:nvPr/>
        </p:nvPicPr>
        <p:blipFill>
          <a:blip r:embed="rId2" cstate="print"/>
          <a:srcRect/>
          <a:stretch>
            <a:fillRect/>
          </a:stretch>
        </p:blipFill>
        <p:spPr bwMode="auto">
          <a:xfrm>
            <a:off x="990600" y="457200"/>
            <a:ext cx="7162800" cy="53721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05600" y="3962400"/>
            <a:ext cx="1600200" cy="1736373"/>
          </a:xfrm>
          <a:prstGeom prst="rect">
            <a:avLst/>
          </a:prstGeom>
        </p:spPr>
        <p:txBody>
          <a:bodyPr vert="horz" wrap="square" lIns="0" tIns="12700" rIns="0" bIns="0" rtlCol="0">
            <a:spAutoFit/>
          </a:bodyPr>
          <a:lstStyle/>
          <a:p>
            <a:pPr marL="12700" marR="5080">
              <a:lnSpc>
                <a:spcPct val="100000"/>
              </a:lnSpc>
              <a:spcBef>
                <a:spcPts val="100"/>
              </a:spcBef>
            </a:pPr>
            <a:r>
              <a:rPr lang="en-US" sz="2800" b="0" dirty="0" smtClean="0">
                <a:latin typeface="Calibri"/>
                <a:cs typeface="Calibri"/>
              </a:rPr>
              <a:t>The </a:t>
            </a:r>
            <a:r>
              <a:rPr sz="2800" b="0" dirty="0" err="1" smtClean="0">
                <a:latin typeface="Calibri"/>
                <a:cs typeface="Calibri"/>
              </a:rPr>
              <a:t>J</a:t>
            </a:r>
            <a:r>
              <a:rPr sz="2800" b="0" spc="-40" dirty="0" err="1" smtClean="0">
                <a:latin typeface="Calibri"/>
                <a:cs typeface="Calibri"/>
              </a:rPr>
              <a:t>e</a:t>
            </a:r>
            <a:r>
              <a:rPr sz="2800" b="0" spc="-5" dirty="0" err="1" smtClean="0">
                <a:latin typeface="Calibri"/>
                <a:cs typeface="Calibri"/>
              </a:rPr>
              <a:t>z</a:t>
            </a:r>
            <a:r>
              <a:rPr sz="2800" b="0" spc="-40" dirty="0" err="1" smtClean="0">
                <a:latin typeface="Calibri"/>
                <a:cs typeface="Calibri"/>
              </a:rPr>
              <a:t>r</a:t>
            </a:r>
            <a:r>
              <a:rPr sz="2800" b="0" dirty="0" err="1" smtClean="0">
                <a:latin typeface="Calibri"/>
                <a:cs typeface="Calibri"/>
              </a:rPr>
              <a:t>e</a:t>
            </a:r>
            <a:r>
              <a:rPr sz="2800" b="0" spc="10" dirty="0" err="1" smtClean="0">
                <a:latin typeface="Calibri"/>
                <a:cs typeface="Calibri"/>
              </a:rPr>
              <a:t>e</a:t>
            </a:r>
            <a:r>
              <a:rPr sz="2800" b="0" dirty="0" err="1" smtClean="0">
                <a:latin typeface="Calibri"/>
                <a:cs typeface="Calibri"/>
              </a:rPr>
              <a:t>l</a:t>
            </a:r>
            <a:r>
              <a:rPr sz="2800" b="0" dirty="0" smtClean="0">
                <a:latin typeface="Calibri"/>
                <a:cs typeface="Calibri"/>
              </a:rPr>
              <a:t>  </a:t>
            </a:r>
            <a:r>
              <a:rPr sz="2800" b="0" spc="-40" dirty="0" smtClean="0">
                <a:latin typeface="Calibri"/>
                <a:cs typeface="Calibri"/>
              </a:rPr>
              <a:t>Valley</a:t>
            </a:r>
            <a:r>
              <a:rPr lang="en-US" sz="2800" b="0" spc="-40" dirty="0" smtClean="0">
                <a:latin typeface="Calibri"/>
                <a:cs typeface="Calibri"/>
              </a:rPr>
              <a:t> in Galilee</a:t>
            </a:r>
            <a:endParaRPr sz="2800" b="0" spc="-40" dirty="0">
              <a:latin typeface="Calibri"/>
              <a:cs typeface="Calibri"/>
            </a:endParaRPr>
          </a:p>
        </p:txBody>
      </p:sp>
      <p:pic>
        <p:nvPicPr>
          <p:cNvPr id="17410" name="Picture 2"/>
          <p:cNvPicPr>
            <a:picLocks noChangeAspect="1" noChangeArrowheads="1"/>
          </p:cNvPicPr>
          <p:nvPr/>
        </p:nvPicPr>
        <p:blipFill>
          <a:blip r:embed="rId2" cstate="print"/>
          <a:srcRect/>
          <a:stretch>
            <a:fillRect/>
          </a:stretch>
        </p:blipFill>
        <p:spPr bwMode="auto">
          <a:xfrm>
            <a:off x="769412" y="762000"/>
            <a:ext cx="5693645" cy="5638800"/>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6019800"/>
            <a:ext cx="3429000" cy="566822"/>
          </a:xfrm>
          <a:prstGeom prst="rect">
            <a:avLst/>
          </a:prstGeom>
        </p:spPr>
        <p:txBody>
          <a:bodyPr vert="horz" wrap="square" lIns="0" tIns="12700" rIns="0" bIns="0" rtlCol="0">
            <a:spAutoFit/>
          </a:bodyPr>
          <a:lstStyle/>
          <a:p>
            <a:pPr marL="12700" marR="5080">
              <a:lnSpc>
                <a:spcPct val="100000"/>
              </a:lnSpc>
              <a:spcBef>
                <a:spcPts val="100"/>
              </a:spcBef>
            </a:pPr>
            <a:r>
              <a:rPr b="0" dirty="0">
                <a:latin typeface="Calibri"/>
                <a:cs typeface="Calibri"/>
              </a:rPr>
              <a:t>J</a:t>
            </a:r>
            <a:r>
              <a:rPr b="0" spc="-40" dirty="0">
                <a:latin typeface="Calibri"/>
                <a:cs typeface="Calibri"/>
              </a:rPr>
              <a:t>e</a:t>
            </a:r>
            <a:r>
              <a:rPr b="0" spc="-5" dirty="0">
                <a:latin typeface="Calibri"/>
                <a:cs typeface="Calibri"/>
              </a:rPr>
              <a:t>z</a:t>
            </a:r>
            <a:r>
              <a:rPr b="0" spc="-40" dirty="0">
                <a:latin typeface="Calibri"/>
                <a:cs typeface="Calibri"/>
              </a:rPr>
              <a:t>r</a:t>
            </a:r>
            <a:r>
              <a:rPr b="0" dirty="0">
                <a:latin typeface="Calibri"/>
                <a:cs typeface="Calibri"/>
              </a:rPr>
              <a:t>e</a:t>
            </a:r>
            <a:r>
              <a:rPr b="0" spc="10" dirty="0">
                <a:latin typeface="Calibri"/>
                <a:cs typeface="Calibri"/>
              </a:rPr>
              <a:t>e</a:t>
            </a:r>
            <a:r>
              <a:rPr b="0" dirty="0">
                <a:latin typeface="Calibri"/>
                <a:cs typeface="Calibri"/>
              </a:rPr>
              <a:t>l  </a:t>
            </a:r>
            <a:r>
              <a:rPr b="0" spc="-40" dirty="0">
                <a:latin typeface="Calibri"/>
                <a:cs typeface="Calibri"/>
              </a:rPr>
              <a:t>Valley</a:t>
            </a:r>
          </a:p>
        </p:txBody>
      </p:sp>
      <p:pic>
        <p:nvPicPr>
          <p:cNvPr id="18434" name="Picture 2"/>
          <p:cNvPicPr>
            <a:picLocks noChangeAspect="1" noChangeArrowheads="1"/>
          </p:cNvPicPr>
          <p:nvPr/>
        </p:nvPicPr>
        <p:blipFill>
          <a:blip r:embed="rId2" cstate="print"/>
          <a:srcRect/>
          <a:stretch>
            <a:fillRect/>
          </a:stretch>
        </p:blipFill>
        <p:spPr bwMode="auto">
          <a:xfrm>
            <a:off x="685800" y="514350"/>
            <a:ext cx="7467600" cy="56007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67000" y="6019800"/>
            <a:ext cx="4572000" cy="443711"/>
          </a:xfrm>
          <a:prstGeom prst="rect">
            <a:avLst/>
          </a:prstGeom>
        </p:spPr>
        <p:txBody>
          <a:bodyPr vert="horz" wrap="square" lIns="0" tIns="12700" rIns="0" bIns="0" rtlCol="0">
            <a:spAutoFit/>
          </a:bodyPr>
          <a:lstStyle/>
          <a:p>
            <a:pPr marL="12700">
              <a:lnSpc>
                <a:spcPct val="100000"/>
              </a:lnSpc>
              <a:spcBef>
                <a:spcPts val="100"/>
              </a:spcBef>
            </a:pPr>
            <a:r>
              <a:rPr lang="en-US" sz="2800" dirty="0" smtClean="0">
                <a:latin typeface="Calibri"/>
                <a:cs typeface="Calibri"/>
              </a:rPr>
              <a:t>Ancient b</a:t>
            </a:r>
            <a:r>
              <a:rPr sz="2800" dirty="0" smtClean="0">
                <a:latin typeface="Calibri"/>
                <a:cs typeface="Calibri"/>
              </a:rPr>
              <a:t>urial </a:t>
            </a:r>
            <a:r>
              <a:rPr sz="2800" spc="-10" dirty="0">
                <a:latin typeface="Calibri"/>
                <a:cs typeface="Calibri"/>
              </a:rPr>
              <a:t>areas </a:t>
            </a:r>
            <a:r>
              <a:rPr sz="2800" dirty="0">
                <a:latin typeface="Calibri"/>
                <a:cs typeface="Calibri"/>
              </a:rPr>
              <a:t>in</a:t>
            </a:r>
            <a:r>
              <a:rPr sz="2800" spc="-90" dirty="0">
                <a:latin typeface="Calibri"/>
                <a:cs typeface="Calibri"/>
              </a:rPr>
              <a:t> </a:t>
            </a:r>
            <a:r>
              <a:rPr lang="en-US" sz="2800" dirty="0" smtClean="0">
                <a:latin typeface="Calibri"/>
                <a:cs typeface="Calibri"/>
              </a:rPr>
              <a:t>Israel</a:t>
            </a:r>
            <a:r>
              <a:rPr sz="2800" b="0" dirty="0" smtClean="0">
                <a:solidFill>
                  <a:srgbClr val="001F5F"/>
                </a:solidFill>
                <a:latin typeface="Calibri"/>
                <a:cs typeface="Calibri"/>
              </a:rPr>
              <a:t>.</a:t>
            </a:r>
            <a:endParaRPr sz="2800" dirty="0">
              <a:latin typeface="Calibri"/>
              <a:cs typeface="Calibri"/>
            </a:endParaRPr>
          </a:p>
        </p:txBody>
      </p:sp>
      <p:pic>
        <p:nvPicPr>
          <p:cNvPr id="19460" name="Picture 4"/>
          <p:cNvPicPr>
            <a:picLocks noChangeAspect="1" noChangeArrowheads="1"/>
          </p:cNvPicPr>
          <p:nvPr/>
        </p:nvPicPr>
        <p:blipFill>
          <a:blip r:embed="rId2" cstate="print"/>
          <a:srcRect/>
          <a:stretch>
            <a:fillRect/>
          </a:stretch>
        </p:blipFill>
        <p:spPr bwMode="auto">
          <a:xfrm>
            <a:off x="914400" y="685800"/>
            <a:ext cx="7086600" cy="53149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49450" y="629856"/>
            <a:ext cx="5822950" cy="566822"/>
          </a:xfrm>
          <a:prstGeom prst="rect">
            <a:avLst/>
          </a:prstGeom>
        </p:spPr>
        <p:txBody>
          <a:bodyPr vert="horz" wrap="square" lIns="0" tIns="12700" rIns="0" bIns="0" rtlCol="0">
            <a:spAutoFit/>
          </a:bodyPr>
          <a:lstStyle/>
          <a:p>
            <a:pPr marL="12700">
              <a:lnSpc>
                <a:spcPct val="100000"/>
              </a:lnSpc>
              <a:spcBef>
                <a:spcPts val="100"/>
              </a:spcBef>
            </a:pPr>
            <a:r>
              <a:rPr sz="3200" spc="-30" dirty="0">
                <a:solidFill>
                  <a:srgbClr val="4F81BC"/>
                </a:solidFill>
                <a:latin typeface="Cambria"/>
                <a:cs typeface="Cambria"/>
              </a:rPr>
              <a:t>Review </a:t>
            </a:r>
            <a:r>
              <a:rPr sz="3200" spc="-5" dirty="0">
                <a:solidFill>
                  <a:srgbClr val="4F81BC"/>
                </a:solidFill>
                <a:latin typeface="Cambria"/>
                <a:cs typeface="Cambria"/>
              </a:rPr>
              <a:t>Bible Memory</a:t>
            </a:r>
            <a:r>
              <a:rPr sz="3200" dirty="0">
                <a:solidFill>
                  <a:srgbClr val="4F81BC"/>
                </a:solidFill>
                <a:latin typeface="Cambria"/>
                <a:cs typeface="Cambria"/>
              </a:rPr>
              <a:t> </a:t>
            </a:r>
            <a:r>
              <a:rPr spc="-45" dirty="0" smtClean="0">
                <a:solidFill>
                  <a:srgbClr val="4F81BC"/>
                </a:solidFill>
                <a:latin typeface="Cambria"/>
                <a:cs typeface="Cambria"/>
              </a:rPr>
              <a:t>Verse</a:t>
            </a:r>
            <a:r>
              <a:rPr lang="en-US" spc="-45" dirty="0" smtClean="0">
                <a:solidFill>
                  <a:srgbClr val="4F81BC"/>
                </a:solidFill>
                <a:latin typeface="Cambria"/>
                <a:cs typeface="Cambria"/>
              </a:rPr>
              <a:t>s</a:t>
            </a:r>
            <a:endParaRPr sz="1800" dirty="0">
              <a:latin typeface="Cambria"/>
              <a:cs typeface="Cambria"/>
            </a:endParaRPr>
          </a:p>
        </p:txBody>
      </p:sp>
      <p:sp>
        <p:nvSpPr>
          <p:cNvPr id="3" name="object 3"/>
          <p:cNvSpPr/>
          <p:nvPr/>
        </p:nvSpPr>
        <p:spPr>
          <a:xfrm>
            <a:off x="533400" y="1524000"/>
            <a:ext cx="7924800" cy="4572000"/>
          </a:xfrm>
          <a:custGeom>
            <a:avLst/>
            <a:gdLst/>
            <a:ahLst/>
            <a:cxnLst/>
            <a:rect l="l" t="t" r="r" b="b"/>
            <a:pathLst>
              <a:path w="7924800" h="3571240">
                <a:moveTo>
                  <a:pt x="0" y="3571240"/>
                </a:moveTo>
                <a:lnTo>
                  <a:pt x="7924800" y="3571240"/>
                </a:lnTo>
                <a:lnTo>
                  <a:pt x="7924800" y="0"/>
                </a:lnTo>
                <a:lnTo>
                  <a:pt x="0" y="0"/>
                </a:lnTo>
                <a:lnTo>
                  <a:pt x="0" y="3571240"/>
                </a:lnTo>
                <a:close/>
              </a:path>
            </a:pathLst>
          </a:custGeom>
          <a:ln w="10160">
            <a:solidFill>
              <a:srgbClr val="FFFF00"/>
            </a:solidFill>
          </a:ln>
        </p:spPr>
        <p:txBody>
          <a:bodyPr wrap="square" lIns="0" tIns="0" rIns="0" bIns="0" rtlCol="0"/>
          <a:lstStyle/>
          <a:p>
            <a:endParaRPr/>
          </a:p>
        </p:txBody>
      </p:sp>
      <p:sp>
        <p:nvSpPr>
          <p:cNvPr id="4" name="object 4"/>
          <p:cNvSpPr txBox="1"/>
          <p:nvPr/>
        </p:nvSpPr>
        <p:spPr>
          <a:xfrm>
            <a:off x="1069657" y="1537017"/>
            <a:ext cx="7245350" cy="4170372"/>
          </a:xfrm>
          <a:prstGeom prst="rect">
            <a:avLst/>
          </a:prstGeom>
        </p:spPr>
        <p:txBody>
          <a:bodyPr vert="horz" wrap="square" lIns="0" tIns="12700" rIns="0" bIns="0" rtlCol="0">
            <a:spAutoFit/>
          </a:bodyPr>
          <a:lstStyle/>
          <a:p>
            <a:pPr marL="12700" marR="407670">
              <a:lnSpc>
                <a:spcPct val="100000"/>
              </a:lnSpc>
              <a:spcBef>
                <a:spcPts val="100"/>
              </a:spcBef>
            </a:pPr>
            <a:r>
              <a:rPr sz="2800" i="1" u="heavy" spc="-5" dirty="0">
                <a:solidFill>
                  <a:srgbClr val="FFC000"/>
                </a:solidFill>
                <a:uFill>
                  <a:solidFill>
                    <a:srgbClr val="FFC000"/>
                  </a:solidFill>
                </a:uFill>
                <a:latin typeface="Times New Roman"/>
                <a:cs typeface="Times New Roman"/>
              </a:rPr>
              <a:t>Joshua </a:t>
            </a:r>
            <a:r>
              <a:rPr sz="2800" i="1" u="heavy" dirty="0">
                <a:solidFill>
                  <a:srgbClr val="FFC000"/>
                </a:solidFill>
                <a:uFill>
                  <a:solidFill>
                    <a:srgbClr val="FFC000"/>
                  </a:solidFill>
                </a:uFill>
                <a:latin typeface="Times New Roman"/>
                <a:cs typeface="Times New Roman"/>
              </a:rPr>
              <a:t>1:16</a:t>
            </a:r>
            <a:r>
              <a:rPr sz="2800" i="1" dirty="0">
                <a:solidFill>
                  <a:srgbClr val="FFC000"/>
                </a:solidFill>
                <a:latin typeface="Times New Roman"/>
                <a:cs typeface="Times New Roman"/>
              </a:rPr>
              <a:t> </a:t>
            </a:r>
            <a:r>
              <a:rPr lang="en-US" sz="2800" dirty="0" smtClean="0">
                <a:solidFill>
                  <a:srgbClr val="FFC000"/>
                </a:solidFill>
                <a:latin typeface="Times New Roman"/>
                <a:cs typeface="Times New Roman"/>
              </a:rPr>
              <a:t>–</a:t>
            </a:r>
            <a:r>
              <a:rPr sz="2800" dirty="0" smtClean="0">
                <a:solidFill>
                  <a:srgbClr val="FFC000"/>
                </a:solidFill>
                <a:latin typeface="Times New Roman"/>
                <a:cs typeface="Times New Roman"/>
              </a:rPr>
              <a:t> </a:t>
            </a:r>
            <a:endParaRPr lang="en-US" sz="2800" dirty="0" smtClean="0">
              <a:solidFill>
                <a:srgbClr val="FFC000"/>
              </a:solidFill>
              <a:latin typeface="Times New Roman"/>
              <a:cs typeface="Times New Roman"/>
            </a:endParaRPr>
          </a:p>
          <a:p>
            <a:pPr marL="12700" marR="407670">
              <a:lnSpc>
                <a:spcPct val="100000"/>
              </a:lnSpc>
              <a:spcBef>
                <a:spcPts val="100"/>
              </a:spcBef>
            </a:pPr>
            <a:r>
              <a:rPr sz="2800" dirty="0" smtClean="0">
                <a:solidFill>
                  <a:srgbClr val="FFC000"/>
                </a:solidFill>
                <a:latin typeface="Times New Roman"/>
                <a:cs typeface="Times New Roman"/>
              </a:rPr>
              <a:t>Then </a:t>
            </a:r>
            <a:r>
              <a:rPr sz="2800" dirty="0">
                <a:solidFill>
                  <a:srgbClr val="FFC000"/>
                </a:solidFill>
                <a:latin typeface="Times New Roman"/>
                <a:cs typeface="Times New Roman"/>
              </a:rPr>
              <a:t>they </a:t>
            </a:r>
            <a:r>
              <a:rPr sz="2800" spc="-5" dirty="0">
                <a:solidFill>
                  <a:srgbClr val="FFC000"/>
                </a:solidFill>
                <a:latin typeface="Times New Roman"/>
                <a:cs typeface="Times New Roman"/>
              </a:rPr>
              <a:t>answered Joshua,  </a:t>
            </a:r>
            <a:r>
              <a:rPr sz="2800" spc="-5" dirty="0">
                <a:solidFill>
                  <a:srgbClr val="FFC000"/>
                </a:solidFill>
                <a:latin typeface="Calibri"/>
                <a:cs typeface="Calibri"/>
              </a:rPr>
              <a:t>“</a:t>
            </a:r>
            <a:r>
              <a:rPr sz="2800" spc="-5" dirty="0">
                <a:solidFill>
                  <a:srgbClr val="FFC000"/>
                </a:solidFill>
                <a:latin typeface="Times New Roman"/>
                <a:cs typeface="Times New Roman"/>
              </a:rPr>
              <a:t>Whatever </a:t>
            </a:r>
            <a:r>
              <a:rPr sz="2800" spc="5" dirty="0">
                <a:solidFill>
                  <a:srgbClr val="FFC000"/>
                </a:solidFill>
                <a:latin typeface="Times New Roman"/>
                <a:cs typeface="Times New Roman"/>
              </a:rPr>
              <a:t>you </a:t>
            </a:r>
            <a:r>
              <a:rPr sz="2800" dirty="0">
                <a:solidFill>
                  <a:srgbClr val="FFC000"/>
                </a:solidFill>
                <a:latin typeface="Times New Roman"/>
                <a:cs typeface="Times New Roman"/>
              </a:rPr>
              <a:t>have </a:t>
            </a:r>
            <a:r>
              <a:rPr sz="2800" spc="-10" dirty="0">
                <a:solidFill>
                  <a:srgbClr val="FFC000"/>
                </a:solidFill>
                <a:latin typeface="Times New Roman"/>
                <a:cs typeface="Times New Roman"/>
              </a:rPr>
              <a:t>commanded </a:t>
            </a:r>
            <a:r>
              <a:rPr sz="2800" spc="-5" dirty="0">
                <a:solidFill>
                  <a:srgbClr val="FFC000"/>
                </a:solidFill>
                <a:latin typeface="Times New Roman"/>
                <a:cs typeface="Times New Roman"/>
              </a:rPr>
              <a:t>us we will </a:t>
            </a:r>
            <a:r>
              <a:rPr sz="2800" dirty="0">
                <a:solidFill>
                  <a:srgbClr val="FFC000"/>
                </a:solidFill>
                <a:latin typeface="Times New Roman"/>
                <a:cs typeface="Times New Roman"/>
              </a:rPr>
              <a:t>do,  and </a:t>
            </a:r>
            <a:r>
              <a:rPr sz="2800" spc="-5" dirty="0">
                <a:solidFill>
                  <a:srgbClr val="FFC000"/>
                </a:solidFill>
                <a:latin typeface="Times New Roman"/>
                <a:cs typeface="Times New Roman"/>
              </a:rPr>
              <a:t>wherever </a:t>
            </a:r>
            <a:r>
              <a:rPr sz="2800" spc="5" dirty="0">
                <a:solidFill>
                  <a:srgbClr val="FFC000"/>
                </a:solidFill>
                <a:latin typeface="Times New Roman"/>
                <a:cs typeface="Times New Roman"/>
              </a:rPr>
              <a:t>you </a:t>
            </a:r>
            <a:r>
              <a:rPr sz="2800" spc="-5" dirty="0">
                <a:solidFill>
                  <a:srgbClr val="FFC000"/>
                </a:solidFill>
                <a:latin typeface="Times New Roman"/>
                <a:cs typeface="Times New Roman"/>
              </a:rPr>
              <a:t>send us </a:t>
            </a:r>
            <a:r>
              <a:rPr sz="2800" dirty="0">
                <a:solidFill>
                  <a:srgbClr val="FFC000"/>
                </a:solidFill>
                <a:latin typeface="Times New Roman"/>
                <a:cs typeface="Times New Roman"/>
              </a:rPr>
              <a:t>we will</a:t>
            </a:r>
            <a:r>
              <a:rPr sz="2800" spc="-55" dirty="0">
                <a:solidFill>
                  <a:srgbClr val="FFC000"/>
                </a:solidFill>
                <a:latin typeface="Times New Roman"/>
                <a:cs typeface="Times New Roman"/>
              </a:rPr>
              <a:t> </a:t>
            </a:r>
            <a:r>
              <a:rPr sz="2800" dirty="0">
                <a:solidFill>
                  <a:srgbClr val="FFC000"/>
                </a:solidFill>
                <a:latin typeface="Times New Roman"/>
                <a:cs typeface="Times New Roman"/>
              </a:rPr>
              <a:t>go.</a:t>
            </a:r>
            <a:endParaRPr sz="2800" dirty="0">
              <a:latin typeface="Times New Roman"/>
              <a:cs typeface="Times New Roman"/>
            </a:endParaRPr>
          </a:p>
          <a:p>
            <a:pPr>
              <a:lnSpc>
                <a:spcPct val="100000"/>
              </a:lnSpc>
              <a:spcBef>
                <a:spcPts val="50"/>
              </a:spcBef>
            </a:pPr>
            <a:endParaRPr sz="2850" dirty="0">
              <a:latin typeface="Times New Roman"/>
              <a:cs typeface="Times New Roman"/>
            </a:endParaRPr>
          </a:p>
          <a:p>
            <a:pPr marL="12700" marR="5080" indent="78740">
              <a:lnSpc>
                <a:spcPct val="100000"/>
              </a:lnSpc>
            </a:pPr>
            <a:r>
              <a:rPr sz="3200" dirty="0">
                <a:solidFill>
                  <a:srgbClr val="FFFFFF"/>
                </a:solidFill>
                <a:latin typeface="Calibri"/>
                <a:cs typeface="Calibri"/>
              </a:rPr>
              <a:t>Joshua </a:t>
            </a:r>
            <a:r>
              <a:rPr sz="3200" spc="-5" dirty="0" smtClean="0">
                <a:solidFill>
                  <a:srgbClr val="FFFFFF"/>
                </a:solidFill>
                <a:latin typeface="Calibri"/>
                <a:cs typeface="Calibri"/>
              </a:rPr>
              <a:t>24:15</a:t>
            </a:r>
            <a:endParaRPr lang="en-US" sz="3200" spc="-5" dirty="0" smtClean="0">
              <a:solidFill>
                <a:srgbClr val="FFFFFF"/>
              </a:solidFill>
              <a:latin typeface="Calibri"/>
              <a:cs typeface="Calibri"/>
            </a:endParaRPr>
          </a:p>
          <a:p>
            <a:pPr marL="12700" marR="5080" indent="78740">
              <a:lnSpc>
                <a:spcPct val="100000"/>
              </a:lnSpc>
            </a:pPr>
            <a:r>
              <a:rPr sz="3200" i="1" spc="-5" dirty="0" smtClean="0">
                <a:solidFill>
                  <a:srgbClr val="FFFFFF"/>
                </a:solidFill>
                <a:latin typeface="Calibri"/>
                <a:cs typeface="Calibri"/>
              </a:rPr>
              <a:t>“</a:t>
            </a:r>
            <a:r>
              <a:rPr sz="3200" i="1" spc="-5" dirty="0">
                <a:solidFill>
                  <a:srgbClr val="FFFFFF"/>
                </a:solidFill>
                <a:latin typeface="Calibri"/>
                <a:cs typeface="Calibri"/>
              </a:rPr>
              <a:t>Choose </a:t>
            </a:r>
            <a:r>
              <a:rPr sz="3200" i="1" spc="-15" dirty="0">
                <a:solidFill>
                  <a:srgbClr val="FFFFFF"/>
                </a:solidFill>
                <a:latin typeface="Calibri"/>
                <a:cs typeface="Calibri"/>
              </a:rPr>
              <a:t>for </a:t>
            </a:r>
            <a:r>
              <a:rPr sz="3200" i="1" spc="-5" dirty="0">
                <a:solidFill>
                  <a:srgbClr val="FFFFFF"/>
                </a:solidFill>
                <a:latin typeface="Calibri"/>
                <a:cs typeface="Calibri"/>
              </a:rPr>
              <a:t>yourselves </a:t>
            </a:r>
            <a:r>
              <a:rPr sz="3200" i="1" dirty="0">
                <a:solidFill>
                  <a:srgbClr val="FFFFFF"/>
                </a:solidFill>
                <a:latin typeface="Calibri"/>
                <a:cs typeface="Calibri"/>
              </a:rPr>
              <a:t>this  </a:t>
            </a:r>
            <a:r>
              <a:rPr sz="3200" i="1" spc="-10" dirty="0">
                <a:solidFill>
                  <a:srgbClr val="FFFFFF"/>
                </a:solidFill>
                <a:latin typeface="Calibri"/>
                <a:cs typeface="Calibri"/>
              </a:rPr>
              <a:t>day </a:t>
            </a:r>
            <a:r>
              <a:rPr sz="3200" i="1" spc="-5" dirty="0">
                <a:solidFill>
                  <a:srgbClr val="FFFFFF"/>
                </a:solidFill>
                <a:latin typeface="Calibri"/>
                <a:cs typeface="Calibri"/>
              </a:rPr>
              <a:t>whom </a:t>
            </a:r>
            <a:r>
              <a:rPr sz="3200" i="1" dirty="0">
                <a:solidFill>
                  <a:srgbClr val="FFFFFF"/>
                </a:solidFill>
                <a:latin typeface="Calibri"/>
                <a:cs typeface="Calibri"/>
              </a:rPr>
              <a:t>you will </a:t>
            </a:r>
            <a:r>
              <a:rPr sz="3200" i="1" spc="-5" dirty="0">
                <a:solidFill>
                  <a:srgbClr val="FFFFFF"/>
                </a:solidFill>
                <a:latin typeface="Calibri"/>
                <a:cs typeface="Calibri"/>
              </a:rPr>
              <a:t>serve…but as </a:t>
            </a:r>
            <a:r>
              <a:rPr sz="3200" i="1" spc="-15" dirty="0">
                <a:solidFill>
                  <a:srgbClr val="FFFFFF"/>
                </a:solidFill>
                <a:latin typeface="Calibri"/>
                <a:cs typeface="Calibri"/>
              </a:rPr>
              <a:t>for </a:t>
            </a:r>
            <a:r>
              <a:rPr sz="3200" i="1" spc="-5" dirty="0">
                <a:solidFill>
                  <a:srgbClr val="FFFFFF"/>
                </a:solidFill>
                <a:latin typeface="Calibri"/>
                <a:cs typeface="Calibri"/>
              </a:rPr>
              <a:t>me </a:t>
            </a:r>
            <a:r>
              <a:rPr sz="3200" i="1" spc="-10" dirty="0">
                <a:solidFill>
                  <a:srgbClr val="FFFFFF"/>
                </a:solidFill>
                <a:latin typeface="Calibri"/>
                <a:cs typeface="Calibri"/>
              </a:rPr>
              <a:t>and  </a:t>
            </a:r>
            <a:r>
              <a:rPr sz="3200" i="1" spc="-30" dirty="0">
                <a:solidFill>
                  <a:srgbClr val="FFFFFF"/>
                </a:solidFill>
                <a:latin typeface="Calibri"/>
                <a:cs typeface="Calibri"/>
              </a:rPr>
              <a:t>my </a:t>
            </a:r>
            <a:r>
              <a:rPr sz="3200" i="1" spc="-10" dirty="0">
                <a:solidFill>
                  <a:srgbClr val="FFFFFF"/>
                </a:solidFill>
                <a:latin typeface="Calibri"/>
                <a:cs typeface="Calibri"/>
              </a:rPr>
              <a:t>household, </a:t>
            </a:r>
            <a:r>
              <a:rPr sz="3200" i="1" dirty="0">
                <a:solidFill>
                  <a:srgbClr val="FFFFFF"/>
                </a:solidFill>
                <a:latin typeface="Calibri"/>
                <a:cs typeface="Calibri"/>
              </a:rPr>
              <a:t>we will </a:t>
            </a:r>
            <a:r>
              <a:rPr sz="3200" i="1" spc="-5" dirty="0">
                <a:solidFill>
                  <a:srgbClr val="FFFFFF"/>
                </a:solidFill>
                <a:latin typeface="Calibri"/>
                <a:cs typeface="Calibri"/>
              </a:rPr>
              <a:t>serve </a:t>
            </a:r>
            <a:r>
              <a:rPr sz="3200" i="1" dirty="0">
                <a:solidFill>
                  <a:srgbClr val="FFFFFF"/>
                </a:solidFill>
                <a:latin typeface="Calibri"/>
                <a:cs typeface="Calibri"/>
              </a:rPr>
              <a:t>the</a:t>
            </a:r>
            <a:r>
              <a:rPr sz="3200" i="1" spc="90" dirty="0">
                <a:solidFill>
                  <a:srgbClr val="FFFFFF"/>
                </a:solidFill>
                <a:latin typeface="Calibri"/>
                <a:cs typeface="Calibri"/>
              </a:rPr>
              <a:t> </a:t>
            </a:r>
            <a:r>
              <a:rPr sz="3200" i="1" spc="-5" dirty="0">
                <a:solidFill>
                  <a:srgbClr val="FFFFFF"/>
                </a:solidFill>
                <a:latin typeface="Calibri"/>
                <a:cs typeface="Calibri"/>
              </a:rPr>
              <a:t>Lord”</a:t>
            </a:r>
            <a:endParaRPr sz="3200" dirty="0">
              <a:latin typeface="Calibri"/>
              <a:cs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85800" y="5791200"/>
            <a:ext cx="7848600" cy="443711"/>
          </a:xfrm>
          <a:prstGeom prst="rect">
            <a:avLst/>
          </a:prstGeom>
        </p:spPr>
        <p:txBody>
          <a:bodyPr vert="horz" wrap="square" lIns="0" tIns="12700" rIns="0" bIns="0" rtlCol="0">
            <a:spAutoFit/>
          </a:bodyPr>
          <a:lstStyle/>
          <a:p>
            <a:pPr marL="12700" marR="5080">
              <a:lnSpc>
                <a:spcPct val="100000"/>
              </a:lnSpc>
              <a:spcBef>
                <a:spcPts val="100"/>
              </a:spcBef>
            </a:pPr>
            <a:r>
              <a:rPr sz="2800" dirty="0">
                <a:latin typeface="Calibri"/>
                <a:cs typeface="Calibri"/>
              </a:rPr>
              <a:t>Looking </a:t>
            </a:r>
            <a:r>
              <a:rPr sz="2800" spc="-20" dirty="0">
                <a:latin typeface="Calibri"/>
                <a:cs typeface="Calibri"/>
              </a:rPr>
              <a:t>toward </a:t>
            </a:r>
            <a:r>
              <a:rPr sz="2800" spc="-5" dirty="0">
                <a:latin typeface="Calibri"/>
                <a:cs typeface="Calibri"/>
              </a:rPr>
              <a:t>the </a:t>
            </a:r>
            <a:r>
              <a:rPr lang="en-US" sz="2800" spc="-5" dirty="0" smtClean="0">
                <a:latin typeface="Calibri"/>
                <a:cs typeface="Calibri"/>
              </a:rPr>
              <a:t>Sea of </a:t>
            </a:r>
            <a:r>
              <a:rPr sz="2800" dirty="0" smtClean="0">
                <a:latin typeface="Calibri"/>
                <a:cs typeface="Calibri"/>
              </a:rPr>
              <a:t>Galilee </a:t>
            </a:r>
            <a:r>
              <a:rPr lang="en-US" sz="2800" dirty="0" smtClean="0">
                <a:latin typeface="Calibri"/>
                <a:cs typeface="Calibri"/>
              </a:rPr>
              <a:t>and Golan Heights</a:t>
            </a:r>
            <a:r>
              <a:rPr sz="2800" spc="-15" dirty="0" smtClean="0">
                <a:latin typeface="Calibri"/>
                <a:cs typeface="Calibri"/>
              </a:rPr>
              <a:t>.</a:t>
            </a:r>
            <a:endParaRPr sz="2800" spc="-15" dirty="0">
              <a:latin typeface="Calibri"/>
              <a:cs typeface="Calibri"/>
            </a:endParaRPr>
          </a:p>
        </p:txBody>
      </p:sp>
      <p:pic>
        <p:nvPicPr>
          <p:cNvPr id="20482" name="Picture 2"/>
          <p:cNvPicPr>
            <a:picLocks noChangeAspect="1" noChangeArrowheads="1"/>
          </p:cNvPicPr>
          <p:nvPr/>
        </p:nvPicPr>
        <p:blipFill>
          <a:blip r:embed="rId2" cstate="print"/>
          <a:srcRect/>
          <a:stretch>
            <a:fillRect/>
          </a:stretch>
        </p:blipFill>
        <p:spPr bwMode="auto">
          <a:xfrm>
            <a:off x="1066800" y="342900"/>
            <a:ext cx="7086600" cy="5314950"/>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0" y="6184900"/>
            <a:ext cx="8308975" cy="452120"/>
          </a:xfrm>
          <a:prstGeom prst="rect">
            <a:avLst/>
          </a:prstGeom>
        </p:spPr>
        <p:txBody>
          <a:bodyPr vert="horz" wrap="square" lIns="0" tIns="12700" rIns="0" bIns="0" rtlCol="0">
            <a:spAutoFit/>
          </a:bodyPr>
          <a:lstStyle/>
          <a:p>
            <a:pPr marL="12700">
              <a:lnSpc>
                <a:spcPct val="100000"/>
              </a:lnSpc>
              <a:spcBef>
                <a:spcPts val="100"/>
              </a:spcBef>
            </a:pPr>
            <a:r>
              <a:rPr sz="2800" spc="-10" dirty="0">
                <a:latin typeface="Calibri"/>
                <a:cs typeface="Calibri"/>
              </a:rPr>
              <a:t>Looking </a:t>
            </a:r>
            <a:r>
              <a:rPr sz="2800" spc="-20" dirty="0">
                <a:latin typeface="Calibri"/>
                <a:cs typeface="Calibri"/>
              </a:rPr>
              <a:t>toward </a:t>
            </a:r>
            <a:r>
              <a:rPr sz="2800" dirty="0">
                <a:latin typeface="Calibri"/>
                <a:cs typeface="Calibri"/>
              </a:rPr>
              <a:t>the North and </a:t>
            </a:r>
            <a:r>
              <a:rPr sz="2800" spc="-20" dirty="0">
                <a:latin typeface="Calibri"/>
                <a:cs typeface="Calibri"/>
              </a:rPr>
              <a:t>west </a:t>
            </a:r>
            <a:r>
              <a:rPr sz="2800" dirty="0">
                <a:latin typeface="Calibri"/>
                <a:cs typeface="Calibri"/>
              </a:rPr>
              <a:t>of the </a:t>
            </a:r>
            <a:r>
              <a:rPr sz="2800" spc="-5" dirty="0">
                <a:latin typeface="Calibri"/>
                <a:cs typeface="Calibri"/>
              </a:rPr>
              <a:t>Sea </a:t>
            </a:r>
            <a:r>
              <a:rPr sz="2800" dirty="0">
                <a:latin typeface="Calibri"/>
                <a:cs typeface="Calibri"/>
              </a:rPr>
              <a:t>of</a:t>
            </a:r>
            <a:r>
              <a:rPr sz="2800" spc="100" dirty="0">
                <a:latin typeface="Calibri"/>
                <a:cs typeface="Calibri"/>
              </a:rPr>
              <a:t> </a:t>
            </a:r>
            <a:r>
              <a:rPr sz="2800" spc="-10" dirty="0">
                <a:latin typeface="Calibri"/>
                <a:cs typeface="Calibri"/>
              </a:rPr>
              <a:t>Galilee</a:t>
            </a:r>
            <a:endParaRPr sz="2800">
              <a:latin typeface="Calibri"/>
              <a:cs typeface="Calibri"/>
            </a:endParaRPr>
          </a:p>
        </p:txBody>
      </p:sp>
      <p:pic>
        <p:nvPicPr>
          <p:cNvPr id="21506" name="Picture 2"/>
          <p:cNvPicPr>
            <a:picLocks noChangeAspect="1" noChangeArrowheads="1"/>
          </p:cNvPicPr>
          <p:nvPr/>
        </p:nvPicPr>
        <p:blipFill>
          <a:blip r:embed="rId2" cstate="print"/>
          <a:srcRect/>
          <a:stretch>
            <a:fillRect/>
          </a:stretch>
        </p:blipFill>
        <p:spPr bwMode="auto">
          <a:xfrm>
            <a:off x="990600" y="571500"/>
            <a:ext cx="7264400" cy="54483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8190" y="917575"/>
            <a:ext cx="3376929" cy="1671955"/>
          </a:xfrm>
          <a:prstGeom prst="rect">
            <a:avLst/>
          </a:prstGeom>
        </p:spPr>
        <p:txBody>
          <a:bodyPr vert="horz" wrap="square" lIns="0" tIns="12700" rIns="0" bIns="0" rtlCol="0">
            <a:spAutoFit/>
          </a:bodyPr>
          <a:lstStyle/>
          <a:p>
            <a:pPr marL="12700" marR="5080">
              <a:lnSpc>
                <a:spcPct val="100000"/>
              </a:lnSpc>
              <a:spcBef>
                <a:spcPts val="100"/>
              </a:spcBef>
            </a:pPr>
            <a:r>
              <a:rPr spc="-15" dirty="0">
                <a:latin typeface="Calibri"/>
                <a:cs typeface="Calibri"/>
              </a:rPr>
              <a:t>Mountain </a:t>
            </a:r>
            <a:r>
              <a:rPr dirty="0">
                <a:latin typeface="Calibri"/>
                <a:cs typeface="Calibri"/>
              </a:rPr>
              <a:t>of </a:t>
            </a:r>
            <a:r>
              <a:rPr spc="-10" dirty="0">
                <a:latin typeface="Calibri"/>
                <a:cs typeface="Calibri"/>
              </a:rPr>
              <a:t>the  </a:t>
            </a:r>
            <a:r>
              <a:rPr spc="-5" dirty="0">
                <a:latin typeface="Calibri"/>
                <a:cs typeface="Calibri"/>
              </a:rPr>
              <a:t>Beatitudes</a:t>
            </a:r>
            <a:r>
              <a:rPr spc="-75" dirty="0">
                <a:latin typeface="Calibri"/>
                <a:cs typeface="Calibri"/>
              </a:rPr>
              <a:t> </a:t>
            </a:r>
            <a:r>
              <a:rPr spc="-10" dirty="0">
                <a:latin typeface="Calibri"/>
                <a:cs typeface="Calibri"/>
              </a:rPr>
              <a:t>where  </a:t>
            </a:r>
            <a:r>
              <a:rPr dirty="0">
                <a:latin typeface="Calibri"/>
                <a:cs typeface="Calibri"/>
              </a:rPr>
              <a:t>Jesus</a:t>
            </a:r>
            <a:r>
              <a:rPr spc="-35" dirty="0">
                <a:latin typeface="Calibri"/>
                <a:cs typeface="Calibri"/>
              </a:rPr>
              <a:t> </a:t>
            </a:r>
            <a:r>
              <a:rPr spc="-15" dirty="0">
                <a:latin typeface="Calibri"/>
                <a:cs typeface="Calibri"/>
              </a:rPr>
              <a:t>taught..</a:t>
            </a:r>
          </a:p>
        </p:txBody>
      </p:sp>
      <p:pic>
        <p:nvPicPr>
          <p:cNvPr id="22530" name="Picture 2"/>
          <p:cNvPicPr>
            <a:picLocks noChangeAspect="1" noChangeArrowheads="1"/>
          </p:cNvPicPr>
          <p:nvPr/>
        </p:nvPicPr>
        <p:blipFill>
          <a:blip r:embed="rId2" cstate="print"/>
          <a:srcRect/>
          <a:stretch>
            <a:fillRect/>
          </a:stretch>
        </p:blipFill>
        <p:spPr bwMode="auto">
          <a:xfrm>
            <a:off x="762000" y="381000"/>
            <a:ext cx="4400550" cy="586740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38400" y="6172200"/>
            <a:ext cx="3973195" cy="452120"/>
          </a:xfrm>
          <a:prstGeom prst="rect">
            <a:avLst/>
          </a:prstGeom>
        </p:spPr>
        <p:txBody>
          <a:bodyPr vert="horz" wrap="square" lIns="0" tIns="12700" rIns="0" bIns="0" rtlCol="0">
            <a:spAutoFit/>
          </a:bodyPr>
          <a:lstStyle/>
          <a:p>
            <a:pPr marL="12700">
              <a:lnSpc>
                <a:spcPct val="100000"/>
              </a:lnSpc>
              <a:spcBef>
                <a:spcPts val="100"/>
              </a:spcBef>
            </a:pPr>
            <a:r>
              <a:rPr sz="2800" b="0" spc="-5" dirty="0">
                <a:latin typeface="Calibri"/>
                <a:cs typeface="Calibri"/>
              </a:rPr>
              <a:t>Milling </a:t>
            </a:r>
            <a:r>
              <a:rPr sz="2800" b="0" spc="-15" dirty="0">
                <a:latin typeface="Calibri"/>
                <a:cs typeface="Calibri"/>
              </a:rPr>
              <a:t>grain </a:t>
            </a:r>
            <a:r>
              <a:rPr sz="2800" b="0" spc="-5" dirty="0">
                <a:latin typeface="Calibri"/>
                <a:cs typeface="Calibri"/>
              </a:rPr>
              <a:t>with </a:t>
            </a:r>
            <a:r>
              <a:rPr sz="2800" b="0" dirty="0">
                <a:latin typeface="Calibri"/>
                <a:cs typeface="Calibri"/>
              </a:rPr>
              <a:t>a</a:t>
            </a:r>
            <a:r>
              <a:rPr sz="2800" b="0" spc="-40" dirty="0">
                <a:latin typeface="Calibri"/>
                <a:cs typeface="Calibri"/>
              </a:rPr>
              <a:t> </a:t>
            </a:r>
            <a:r>
              <a:rPr sz="2800" b="0" spc="-15" dirty="0">
                <a:latin typeface="Calibri"/>
                <a:cs typeface="Calibri"/>
              </a:rPr>
              <a:t>donkey</a:t>
            </a:r>
            <a:r>
              <a:rPr sz="1800" b="0" spc="-15" dirty="0">
                <a:latin typeface="Calibri"/>
                <a:cs typeface="Calibri"/>
              </a:rPr>
              <a:t>.</a:t>
            </a:r>
            <a:endParaRPr sz="1800" dirty="0">
              <a:latin typeface="Calibri"/>
              <a:cs typeface="Calibri"/>
            </a:endParaRPr>
          </a:p>
        </p:txBody>
      </p:sp>
      <p:pic>
        <p:nvPicPr>
          <p:cNvPr id="23554" name="Picture 2"/>
          <p:cNvPicPr>
            <a:picLocks noChangeAspect="1" noChangeArrowheads="1"/>
          </p:cNvPicPr>
          <p:nvPr/>
        </p:nvPicPr>
        <p:blipFill>
          <a:blip r:embed="rId2" cstate="print"/>
          <a:srcRect/>
          <a:stretch>
            <a:fillRect/>
          </a:stretch>
        </p:blipFill>
        <p:spPr bwMode="auto">
          <a:xfrm>
            <a:off x="990600" y="457200"/>
            <a:ext cx="7543800" cy="5657850"/>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9800" y="6324600"/>
            <a:ext cx="4628769" cy="382156"/>
          </a:xfrm>
          <a:prstGeom prst="rect">
            <a:avLst/>
          </a:prstGeom>
        </p:spPr>
        <p:txBody>
          <a:bodyPr vert="horz" wrap="square" lIns="0" tIns="12700" rIns="0" bIns="0" rtlCol="0">
            <a:spAutoFit/>
          </a:bodyPr>
          <a:lstStyle/>
          <a:p>
            <a:pPr marL="12700">
              <a:lnSpc>
                <a:spcPct val="100000"/>
              </a:lnSpc>
              <a:spcBef>
                <a:spcPts val="100"/>
              </a:spcBef>
            </a:pPr>
            <a:r>
              <a:rPr sz="2400" spc="-5" dirty="0">
                <a:latin typeface="Calibri"/>
                <a:cs typeface="Calibri"/>
              </a:rPr>
              <a:t>Sunrise over </a:t>
            </a:r>
            <a:r>
              <a:rPr sz="2400" dirty="0" smtClean="0">
                <a:latin typeface="Calibri"/>
                <a:cs typeface="Calibri"/>
              </a:rPr>
              <a:t>the</a:t>
            </a:r>
            <a:r>
              <a:rPr lang="en-US" sz="2400" dirty="0" smtClean="0">
                <a:latin typeface="Calibri"/>
                <a:cs typeface="Calibri"/>
              </a:rPr>
              <a:t> Sea of </a:t>
            </a:r>
            <a:r>
              <a:rPr sz="2400" spc="-80" dirty="0" smtClean="0">
                <a:latin typeface="Calibri"/>
                <a:cs typeface="Calibri"/>
              </a:rPr>
              <a:t> </a:t>
            </a:r>
            <a:r>
              <a:rPr sz="2400" spc="-10" dirty="0">
                <a:latin typeface="Calibri"/>
                <a:cs typeface="Calibri"/>
              </a:rPr>
              <a:t>Galilee.</a:t>
            </a:r>
            <a:endParaRPr sz="2400" dirty="0">
              <a:latin typeface="Calibri"/>
              <a:cs typeface="Calibri"/>
            </a:endParaRPr>
          </a:p>
        </p:txBody>
      </p:sp>
      <p:pic>
        <p:nvPicPr>
          <p:cNvPr id="24578" name="Picture 2"/>
          <p:cNvPicPr>
            <a:picLocks noChangeAspect="1" noChangeArrowheads="1"/>
          </p:cNvPicPr>
          <p:nvPr/>
        </p:nvPicPr>
        <p:blipFill>
          <a:blip r:embed="rId2" cstate="print"/>
          <a:srcRect/>
          <a:stretch>
            <a:fillRect/>
          </a:stretch>
        </p:blipFill>
        <p:spPr bwMode="auto">
          <a:xfrm>
            <a:off x="685800" y="381000"/>
            <a:ext cx="7848600" cy="588645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6800" y="762000"/>
            <a:ext cx="6858000" cy="4401205"/>
          </a:xfrm>
          <a:prstGeom prst="rect">
            <a:avLst/>
          </a:prstGeom>
          <a:noFill/>
        </p:spPr>
        <p:txBody>
          <a:bodyPr wrap="square" rtlCol="0">
            <a:spAutoFit/>
          </a:bodyPr>
          <a:lstStyle/>
          <a:p>
            <a:pPr algn="ctr"/>
            <a:r>
              <a:rPr lang="en-CA" sz="2800" i="1" dirty="0" smtClean="0">
                <a:solidFill>
                  <a:schemeClr val="bg1"/>
                </a:solidFill>
              </a:rPr>
              <a:t>The </a:t>
            </a:r>
            <a:r>
              <a:rPr lang="en-CA" sz="2800" i="1" dirty="0" err="1" smtClean="0">
                <a:solidFill>
                  <a:schemeClr val="bg1"/>
                </a:solidFill>
              </a:rPr>
              <a:t>Aaronic</a:t>
            </a:r>
            <a:r>
              <a:rPr lang="en-CA" sz="2800" i="1" dirty="0" smtClean="0">
                <a:solidFill>
                  <a:schemeClr val="bg1"/>
                </a:solidFill>
              </a:rPr>
              <a:t> Blessing</a:t>
            </a:r>
          </a:p>
          <a:p>
            <a:pPr algn="ctr"/>
            <a:r>
              <a:rPr lang="en-CA" sz="2800" i="1" dirty="0" smtClean="0">
                <a:solidFill>
                  <a:schemeClr val="bg1"/>
                </a:solidFill>
              </a:rPr>
              <a:t>Numbers 6:24 – 26</a:t>
            </a:r>
          </a:p>
          <a:p>
            <a:endParaRPr lang="en-US" sz="2800" dirty="0" smtClean="0">
              <a:solidFill>
                <a:schemeClr val="bg1"/>
              </a:solidFill>
            </a:endParaRPr>
          </a:p>
          <a:p>
            <a:r>
              <a:rPr lang="en-CA" sz="2800" i="1" baseline="30000" dirty="0" smtClean="0">
                <a:solidFill>
                  <a:schemeClr val="bg1"/>
                </a:solidFill>
              </a:rPr>
              <a:t>24</a:t>
            </a:r>
            <a:r>
              <a:rPr lang="en-CA" sz="2800" i="1" dirty="0" smtClean="0">
                <a:solidFill>
                  <a:schemeClr val="bg1"/>
                </a:solidFill>
              </a:rPr>
              <a:t> “The </a:t>
            </a:r>
            <a:r>
              <a:rPr lang="en-CA" sz="2800" i="1" cap="small" dirty="0" smtClean="0">
                <a:solidFill>
                  <a:schemeClr val="bg1"/>
                </a:solidFill>
              </a:rPr>
              <a:t>Lord</a:t>
            </a:r>
            <a:r>
              <a:rPr lang="en-CA" sz="2800" i="1" dirty="0" smtClean="0">
                <a:solidFill>
                  <a:schemeClr val="bg1"/>
                </a:solidFill>
              </a:rPr>
              <a:t> bless you and keep you;</a:t>
            </a:r>
            <a:br>
              <a:rPr lang="en-CA" sz="2800" i="1" dirty="0" smtClean="0">
                <a:solidFill>
                  <a:schemeClr val="bg1"/>
                </a:solidFill>
              </a:rPr>
            </a:br>
            <a:r>
              <a:rPr lang="en-CA" sz="2800" i="1" baseline="30000" dirty="0" smtClean="0">
                <a:solidFill>
                  <a:schemeClr val="bg1"/>
                </a:solidFill>
              </a:rPr>
              <a:t>25 </a:t>
            </a:r>
            <a:r>
              <a:rPr lang="en-CA" sz="2800" i="1" dirty="0" smtClean="0">
                <a:solidFill>
                  <a:schemeClr val="bg1"/>
                </a:solidFill>
              </a:rPr>
              <a:t>The </a:t>
            </a:r>
            <a:r>
              <a:rPr lang="en-CA" sz="2800" i="1" cap="small" dirty="0" smtClean="0">
                <a:solidFill>
                  <a:schemeClr val="bg1"/>
                </a:solidFill>
              </a:rPr>
              <a:t>Lord</a:t>
            </a:r>
            <a:r>
              <a:rPr lang="en-CA" sz="2800" i="1" dirty="0" smtClean="0">
                <a:solidFill>
                  <a:schemeClr val="bg1"/>
                </a:solidFill>
              </a:rPr>
              <a:t> make His face shine upon you,</a:t>
            </a:r>
          </a:p>
          <a:p>
            <a:r>
              <a:rPr lang="en-CA" sz="2800" i="1" dirty="0" smtClean="0">
                <a:solidFill>
                  <a:schemeClr val="bg1"/>
                </a:solidFill>
              </a:rPr>
              <a:t>   And be gracious to you;</a:t>
            </a:r>
            <a:br>
              <a:rPr lang="en-CA" sz="2800" i="1" dirty="0" smtClean="0">
                <a:solidFill>
                  <a:schemeClr val="bg1"/>
                </a:solidFill>
              </a:rPr>
            </a:br>
            <a:r>
              <a:rPr lang="en-CA" sz="2800" i="1" baseline="30000" dirty="0" smtClean="0">
                <a:solidFill>
                  <a:schemeClr val="bg1"/>
                </a:solidFill>
              </a:rPr>
              <a:t>26 </a:t>
            </a:r>
            <a:r>
              <a:rPr lang="en-CA" sz="2800" i="1" dirty="0" smtClean="0">
                <a:solidFill>
                  <a:schemeClr val="bg1"/>
                </a:solidFill>
              </a:rPr>
              <a:t>The </a:t>
            </a:r>
            <a:r>
              <a:rPr lang="en-CA" sz="2800" i="1" cap="small" dirty="0" smtClean="0">
                <a:solidFill>
                  <a:schemeClr val="bg1"/>
                </a:solidFill>
              </a:rPr>
              <a:t>Lord</a:t>
            </a:r>
            <a:r>
              <a:rPr lang="en-CA" sz="2800" i="1" dirty="0" smtClean="0">
                <a:solidFill>
                  <a:schemeClr val="bg1"/>
                </a:solidFill>
              </a:rPr>
              <a:t> lift up His countenance upon you,</a:t>
            </a:r>
            <a:br>
              <a:rPr lang="en-CA" sz="2800" i="1" dirty="0" smtClean="0">
                <a:solidFill>
                  <a:schemeClr val="bg1"/>
                </a:solidFill>
              </a:rPr>
            </a:br>
            <a:r>
              <a:rPr lang="en-CA" sz="2800" i="1" dirty="0" smtClean="0">
                <a:solidFill>
                  <a:schemeClr val="bg1"/>
                </a:solidFill>
              </a:rPr>
              <a:t>   And give you peace.</a:t>
            </a:r>
            <a:endParaRPr lang="en-US" sz="2800" dirty="0" smtClean="0">
              <a:solidFill>
                <a:schemeClr val="bg1"/>
              </a:solidFill>
            </a:endParaRPr>
          </a:p>
          <a:p>
            <a:r>
              <a:rPr lang="en-CA" sz="2800" dirty="0" smtClean="0"/>
              <a:t> </a:t>
            </a:r>
            <a:endParaRPr lang="en-US" sz="2800" dirty="0" smtClean="0"/>
          </a:p>
          <a:p>
            <a:endParaRPr lang="en-US" sz="2800" dirty="0" smtClean="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990600"/>
            <a:ext cx="6781800" cy="5262979"/>
          </a:xfrm>
          <a:prstGeom prst="rect">
            <a:avLst/>
          </a:prstGeom>
          <a:noFill/>
        </p:spPr>
        <p:txBody>
          <a:bodyPr wrap="square" rtlCol="0">
            <a:spAutoFit/>
          </a:bodyPr>
          <a:lstStyle/>
          <a:p>
            <a:r>
              <a:rPr lang="en-US" sz="2400" dirty="0" smtClean="0">
                <a:solidFill>
                  <a:schemeClr val="bg1"/>
                </a:solidFill>
              </a:rPr>
              <a:t>Dear Student/ Teacher of the Holy Scriptures:</a:t>
            </a:r>
          </a:p>
          <a:p>
            <a:endParaRPr lang="en-US" sz="2400" dirty="0" smtClean="0">
              <a:solidFill>
                <a:schemeClr val="bg1"/>
              </a:solidFill>
            </a:endParaRPr>
          </a:p>
          <a:p>
            <a:r>
              <a:rPr lang="en-US" sz="2400" dirty="0" smtClean="0">
                <a:solidFill>
                  <a:schemeClr val="bg1"/>
                </a:solidFill>
              </a:rPr>
              <a:t>I trust that you have found this “Simulated Holy Land Tour through the eyes of Moses and Joshua” interesting, intriguing and inspiring. </a:t>
            </a:r>
          </a:p>
          <a:p>
            <a:endParaRPr lang="en-US" sz="2400" dirty="0" smtClean="0">
              <a:solidFill>
                <a:schemeClr val="bg1"/>
              </a:solidFill>
            </a:endParaRPr>
          </a:p>
          <a:p>
            <a:r>
              <a:rPr lang="en-US" sz="2400" dirty="0" smtClean="0">
                <a:solidFill>
                  <a:schemeClr val="bg1"/>
                </a:solidFill>
              </a:rPr>
              <a:t>I hope that you and your students have developed deeper knowledge and a greater curiosity for searching the scriptures as an in-depth study of the scriptures, namely the Old Covenant/Old Testament. When understanding the Old Testament, the New Covenant/Testament  is better understood.</a:t>
            </a:r>
          </a:p>
          <a:p>
            <a:r>
              <a:rPr lang="en-US" sz="2400" dirty="0" smtClean="0">
                <a:solidFill>
                  <a:schemeClr val="bg1"/>
                </a:solidFill>
              </a:rPr>
              <a:t>Abundant blessings</a:t>
            </a:r>
          </a:p>
          <a:p>
            <a:r>
              <a:rPr lang="en-US" sz="2400" dirty="0" smtClean="0">
                <a:solidFill>
                  <a:schemeClr val="bg1"/>
                </a:solidFill>
              </a:rPr>
              <a:t>Helen Wall PhD </a:t>
            </a:r>
            <a:endParaRPr lang="en-US" sz="2400"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0112" y="766190"/>
            <a:ext cx="7192009" cy="3675365"/>
          </a:xfrm>
          <a:prstGeom prst="rect">
            <a:avLst/>
          </a:prstGeom>
        </p:spPr>
        <p:txBody>
          <a:bodyPr vert="horz" wrap="square" lIns="0" tIns="12700" rIns="0" bIns="0" rtlCol="0">
            <a:spAutoFit/>
          </a:bodyPr>
          <a:lstStyle/>
          <a:p>
            <a:pPr algn="ctr">
              <a:lnSpc>
                <a:spcPct val="100000"/>
              </a:lnSpc>
            </a:pPr>
            <a:r>
              <a:rPr sz="4000" b="1" spc="-5" dirty="0" smtClean="0">
                <a:solidFill>
                  <a:srgbClr val="FFFFFF"/>
                </a:solidFill>
                <a:latin typeface="Calibri"/>
                <a:cs typeface="Calibri"/>
              </a:rPr>
              <a:t>Learning </a:t>
            </a:r>
            <a:r>
              <a:rPr lang="en-US" sz="4000" b="1" spc="-30" dirty="0" smtClean="0">
                <a:solidFill>
                  <a:srgbClr val="FFFFFF"/>
                </a:solidFill>
                <a:latin typeface="Calibri"/>
                <a:cs typeface="Calibri"/>
              </a:rPr>
              <a:t>Obedience to </a:t>
            </a:r>
            <a:r>
              <a:rPr sz="4000" b="1" spc="-5" dirty="0" smtClean="0">
                <a:solidFill>
                  <a:srgbClr val="FFFFFF"/>
                </a:solidFill>
                <a:latin typeface="Calibri"/>
                <a:cs typeface="Calibri"/>
              </a:rPr>
              <a:t>God</a:t>
            </a:r>
            <a:endParaRPr sz="4000" dirty="0">
              <a:latin typeface="Calibri"/>
              <a:cs typeface="Calibri"/>
            </a:endParaRPr>
          </a:p>
          <a:p>
            <a:pPr>
              <a:lnSpc>
                <a:spcPct val="100000"/>
              </a:lnSpc>
              <a:spcBef>
                <a:spcPts val="25"/>
              </a:spcBef>
            </a:pPr>
            <a:endParaRPr sz="3800" dirty="0">
              <a:latin typeface="Times New Roman"/>
              <a:cs typeface="Times New Roman"/>
            </a:endParaRPr>
          </a:p>
          <a:p>
            <a:pPr marL="1306195" indent="-742950">
              <a:lnSpc>
                <a:spcPct val="100000"/>
              </a:lnSpc>
              <a:buFont typeface="+mj-lt"/>
              <a:buAutoNum type="arabicPeriod"/>
              <a:tabLst>
                <a:tab pos="1053465" algn="l"/>
                <a:tab pos="1054100" algn="l"/>
              </a:tabLst>
            </a:pPr>
            <a:r>
              <a:rPr lang="en-US" sz="4000" spc="-15" dirty="0" smtClean="0">
                <a:solidFill>
                  <a:srgbClr val="FFFF00"/>
                </a:solidFill>
                <a:latin typeface="Calibri"/>
                <a:cs typeface="Calibri"/>
              </a:rPr>
              <a:t>The s</a:t>
            </a:r>
            <a:r>
              <a:rPr sz="4000" spc="-15" dirty="0" smtClean="0">
                <a:solidFill>
                  <a:srgbClr val="FFFF00"/>
                </a:solidFill>
                <a:latin typeface="Calibri"/>
                <a:cs typeface="Calibri"/>
              </a:rPr>
              <a:t>tory </a:t>
            </a:r>
            <a:r>
              <a:rPr sz="4000" dirty="0">
                <a:solidFill>
                  <a:srgbClr val="FFFF00"/>
                </a:solidFill>
                <a:latin typeface="Calibri"/>
                <a:cs typeface="Calibri"/>
              </a:rPr>
              <a:t>of</a:t>
            </a:r>
            <a:r>
              <a:rPr sz="4000" spc="25" dirty="0">
                <a:solidFill>
                  <a:srgbClr val="FFFF00"/>
                </a:solidFill>
                <a:latin typeface="Calibri"/>
                <a:cs typeface="Calibri"/>
              </a:rPr>
              <a:t> </a:t>
            </a:r>
            <a:r>
              <a:rPr sz="4000" spc="-10" dirty="0">
                <a:solidFill>
                  <a:srgbClr val="FFFF00"/>
                </a:solidFill>
                <a:latin typeface="Calibri"/>
                <a:cs typeface="Calibri"/>
              </a:rPr>
              <a:t>Balaam</a:t>
            </a:r>
            <a:endParaRPr sz="4000" dirty="0">
              <a:latin typeface="Calibri"/>
              <a:cs typeface="Calibri"/>
            </a:endParaRPr>
          </a:p>
          <a:p>
            <a:pPr marL="1306195" indent="-742950">
              <a:lnSpc>
                <a:spcPct val="100000"/>
              </a:lnSpc>
              <a:spcBef>
                <a:spcPts val="5"/>
              </a:spcBef>
              <a:buFont typeface="+mj-lt"/>
              <a:buAutoNum type="arabicPeriod"/>
              <a:tabLst>
                <a:tab pos="1053465" algn="l"/>
                <a:tab pos="1054100" algn="l"/>
              </a:tabLst>
            </a:pPr>
            <a:r>
              <a:rPr sz="4000" spc="-5" dirty="0">
                <a:solidFill>
                  <a:srgbClr val="FFFF00"/>
                </a:solidFill>
                <a:latin typeface="Calibri"/>
                <a:cs typeface="Calibri"/>
              </a:rPr>
              <a:t>Camping </a:t>
            </a:r>
            <a:r>
              <a:rPr lang="en-US" sz="4000" dirty="0" smtClean="0">
                <a:solidFill>
                  <a:srgbClr val="FFFF00"/>
                </a:solidFill>
                <a:latin typeface="Calibri"/>
                <a:cs typeface="Calibri"/>
              </a:rPr>
              <a:t>at</a:t>
            </a:r>
            <a:r>
              <a:rPr sz="4000" dirty="0" smtClean="0">
                <a:solidFill>
                  <a:srgbClr val="FFFF00"/>
                </a:solidFill>
                <a:latin typeface="Calibri"/>
                <a:cs typeface="Calibri"/>
              </a:rPr>
              <a:t> </a:t>
            </a:r>
            <a:r>
              <a:rPr sz="4000" spc="-15" dirty="0" err="1" smtClean="0">
                <a:solidFill>
                  <a:srgbClr val="FFFF00"/>
                </a:solidFill>
                <a:latin typeface="Calibri"/>
                <a:cs typeface="Calibri"/>
              </a:rPr>
              <a:t>Gilgal</a:t>
            </a:r>
            <a:endParaRPr sz="4000" dirty="0">
              <a:latin typeface="Calibri"/>
              <a:cs typeface="Calibri"/>
            </a:endParaRPr>
          </a:p>
          <a:p>
            <a:pPr marL="1306195" indent="-742950">
              <a:lnSpc>
                <a:spcPct val="100000"/>
              </a:lnSpc>
              <a:buFont typeface="+mj-lt"/>
              <a:buAutoNum type="arabicPeriod"/>
              <a:tabLst>
                <a:tab pos="1053465" algn="l"/>
                <a:tab pos="1054100" algn="l"/>
                <a:tab pos="1710689" algn="l"/>
              </a:tabLst>
            </a:pPr>
            <a:r>
              <a:rPr lang="en-US" sz="4000" spc="-70" dirty="0" err="1" smtClean="0">
                <a:solidFill>
                  <a:srgbClr val="FFFF00"/>
                </a:solidFill>
                <a:cs typeface="Calibri"/>
              </a:rPr>
              <a:t>Achan’s</a:t>
            </a:r>
            <a:r>
              <a:rPr lang="en-US" sz="4000" spc="-5" dirty="0" smtClean="0">
                <a:solidFill>
                  <a:srgbClr val="FFFF00"/>
                </a:solidFill>
                <a:cs typeface="Calibri"/>
              </a:rPr>
              <a:t> </a:t>
            </a:r>
            <a:r>
              <a:rPr lang="en-US" sz="4000" dirty="0" smtClean="0">
                <a:solidFill>
                  <a:srgbClr val="FFFF00"/>
                </a:solidFill>
                <a:cs typeface="Calibri"/>
              </a:rPr>
              <a:t>Sin  at </a:t>
            </a:r>
            <a:r>
              <a:rPr sz="4000" dirty="0" smtClean="0">
                <a:solidFill>
                  <a:srgbClr val="FFFF00"/>
                </a:solidFill>
                <a:latin typeface="Calibri"/>
                <a:cs typeface="Calibri"/>
              </a:rPr>
              <a:t>A</a:t>
            </a:r>
            <a:r>
              <a:rPr lang="en-US" sz="4000" dirty="0" smtClean="0">
                <a:solidFill>
                  <a:srgbClr val="FFFF00"/>
                </a:solidFill>
                <a:latin typeface="Calibri"/>
                <a:cs typeface="Calibri"/>
              </a:rPr>
              <a:t>i</a:t>
            </a:r>
            <a:endParaRPr sz="4000" dirty="0">
              <a:latin typeface="Calibri"/>
              <a:cs typeface="Calibri"/>
            </a:endParaRPr>
          </a:p>
          <a:p>
            <a:pPr marL="1306195" indent="-742950">
              <a:lnSpc>
                <a:spcPct val="100000"/>
              </a:lnSpc>
              <a:buFont typeface="+mj-lt"/>
              <a:buAutoNum type="arabicPeriod"/>
              <a:tabLst>
                <a:tab pos="1053465" algn="l"/>
                <a:tab pos="1054100" algn="l"/>
              </a:tabLst>
            </a:pPr>
            <a:r>
              <a:rPr sz="4000" spc="-40" dirty="0">
                <a:solidFill>
                  <a:srgbClr val="FFFF00"/>
                </a:solidFill>
                <a:latin typeface="Calibri"/>
                <a:cs typeface="Calibri"/>
              </a:rPr>
              <a:t>Joshua’s</a:t>
            </a:r>
            <a:r>
              <a:rPr sz="4000" spc="-25" dirty="0">
                <a:solidFill>
                  <a:srgbClr val="FFFF00"/>
                </a:solidFill>
                <a:latin typeface="Calibri"/>
                <a:cs typeface="Calibri"/>
              </a:rPr>
              <a:t> </a:t>
            </a:r>
            <a:r>
              <a:rPr sz="4000" spc="-15" dirty="0">
                <a:solidFill>
                  <a:srgbClr val="FFFF00"/>
                </a:solidFill>
                <a:latin typeface="Calibri"/>
                <a:cs typeface="Calibri"/>
              </a:rPr>
              <a:t>Legacy</a:t>
            </a:r>
            <a:endParaRPr sz="4000" dirty="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00112" y="766190"/>
            <a:ext cx="7192009" cy="1828706"/>
          </a:xfrm>
          <a:prstGeom prst="rect">
            <a:avLst/>
          </a:prstGeom>
        </p:spPr>
        <p:txBody>
          <a:bodyPr vert="horz" wrap="square" lIns="0" tIns="12700" rIns="0" bIns="0" rtlCol="0">
            <a:spAutoFit/>
          </a:bodyPr>
          <a:lstStyle/>
          <a:p>
            <a:pPr algn="ctr">
              <a:lnSpc>
                <a:spcPct val="100000"/>
              </a:lnSpc>
            </a:pPr>
            <a:r>
              <a:rPr sz="4000" b="1" spc="-5" dirty="0" smtClean="0">
                <a:solidFill>
                  <a:srgbClr val="FFFFFF"/>
                </a:solidFill>
                <a:latin typeface="Calibri"/>
                <a:cs typeface="Calibri"/>
              </a:rPr>
              <a:t>Learning </a:t>
            </a:r>
            <a:r>
              <a:rPr lang="en-US" sz="4000" b="1" spc="-30" dirty="0" smtClean="0">
                <a:solidFill>
                  <a:srgbClr val="FFFFFF"/>
                </a:solidFill>
                <a:latin typeface="Calibri"/>
                <a:cs typeface="Calibri"/>
              </a:rPr>
              <a:t>Obedience to </a:t>
            </a:r>
            <a:r>
              <a:rPr sz="4000" b="1" spc="-5" dirty="0" smtClean="0">
                <a:solidFill>
                  <a:srgbClr val="FFFFFF"/>
                </a:solidFill>
                <a:latin typeface="Calibri"/>
                <a:cs typeface="Calibri"/>
              </a:rPr>
              <a:t>God</a:t>
            </a:r>
            <a:endParaRPr sz="4000" dirty="0">
              <a:latin typeface="Calibri"/>
              <a:cs typeface="Calibri"/>
            </a:endParaRPr>
          </a:p>
          <a:p>
            <a:pPr>
              <a:lnSpc>
                <a:spcPct val="100000"/>
              </a:lnSpc>
              <a:spcBef>
                <a:spcPts val="25"/>
              </a:spcBef>
            </a:pPr>
            <a:endParaRPr sz="3800" dirty="0">
              <a:latin typeface="Times New Roman"/>
              <a:cs typeface="Times New Roman"/>
            </a:endParaRPr>
          </a:p>
          <a:p>
            <a:pPr marL="1306195" indent="-742950">
              <a:lnSpc>
                <a:spcPct val="100000"/>
              </a:lnSpc>
              <a:buFont typeface="+mj-lt"/>
              <a:buAutoNum type="arabicPeriod"/>
              <a:tabLst>
                <a:tab pos="1053465" algn="l"/>
                <a:tab pos="1054100" algn="l"/>
              </a:tabLst>
            </a:pPr>
            <a:r>
              <a:rPr lang="en-US" sz="4000" spc="-15" dirty="0" smtClean="0">
                <a:solidFill>
                  <a:srgbClr val="FFFF00"/>
                </a:solidFill>
                <a:latin typeface="Calibri"/>
                <a:cs typeface="Calibri"/>
              </a:rPr>
              <a:t>The s</a:t>
            </a:r>
            <a:r>
              <a:rPr sz="4000" spc="-15" dirty="0" smtClean="0">
                <a:solidFill>
                  <a:srgbClr val="FFFF00"/>
                </a:solidFill>
                <a:latin typeface="Calibri"/>
                <a:cs typeface="Calibri"/>
              </a:rPr>
              <a:t>tory </a:t>
            </a:r>
            <a:r>
              <a:rPr sz="4000" dirty="0">
                <a:solidFill>
                  <a:srgbClr val="FFFF00"/>
                </a:solidFill>
                <a:latin typeface="Calibri"/>
                <a:cs typeface="Calibri"/>
              </a:rPr>
              <a:t>of</a:t>
            </a:r>
            <a:r>
              <a:rPr sz="4000" spc="25" dirty="0">
                <a:solidFill>
                  <a:srgbClr val="FFFF00"/>
                </a:solidFill>
                <a:latin typeface="Calibri"/>
                <a:cs typeface="Calibri"/>
              </a:rPr>
              <a:t> </a:t>
            </a:r>
            <a:r>
              <a:rPr sz="4000" spc="-10" dirty="0" smtClean="0">
                <a:solidFill>
                  <a:srgbClr val="FFFF00"/>
                </a:solidFill>
                <a:latin typeface="Calibri"/>
                <a:cs typeface="Calibri"/>
              </a:rPr>
              <a:t>Balaam</a:t>
            </a:r>
            <a:endParaRPr sz="4000" dirty="0">
              <a:latin typeface="Calibri"/>
              <a:cs typeface="Calibri"/>
            </a:endParaRPr>
          </a:p>
        </p:txBody>
      </p:sp>
      <p:sp>
        <p:nvSpPr>
          <p:cNvPr id="3" name="TextBox 2"/>
          <p:cNvSpPr txBox="1"/>
          <p:nvPr/>
        </p:nvSpPr>
        <p:spPr>
          <a:xfrm>
            <a:off x="1143000" y="2667000"/>
            <a:ext cx="7315200" cy="3046988"/>
          </a:xfrm>
          <a:prstGeom prst="rect">
            <a:avLst/>
          </a:prstGeom>
          <a:noFill/>
        </p:spPr>
        <p:txBody>
          <a:bodyPr wrap="square" rtlCol="0">
            <a:spAutoFit/>
          </a:bodyPr>
          <a:lstStyle/>
          <a:p>
            <a:r>
              <a:rPr lang="en-US" sz="32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Students can act out this story as a mime as a narrator reads the Scripture. </a:t>
            </a:r>
          </a:p>
          <a:p>
            <a:r>
              <a:rPr lang="en-US" sz="32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The actors needed include:</a:t>
            </a:r>
          </a:p>
          <a:p>
            <a:r>
              <a:rPr lang="en-US" sz="32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Balaam, Balak (the king), the donkey, the angel of God and reader to read what God says.</a:t>
            </a:r>
            <a:endParaRPr lang="en-US" sz="32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8200" y="533400"/>
            <a:ext cx="7192009" cy="1336263"/>
          </a:xfrm>
          <a:prstGeom prst="rect">
            <a:avLst/>
          </a:prstGeom>
        </p:spPr>
        <p:txBody>
          <a:bodyPr vert="horz" wrap="square" lIns="0" tIns="12700" rIns="0" bIns="0" rtlCol="0">
            <a:spAutoFit/>
          </a:bodyPr>
          <a:lstStyle/>
          <a:p>
            <a:pPr algn="ctr">
              <a:lnSpc>
                <a:spcPct val="100000"/>
              </a:lnSpc>
            </a:pPr>
            <a:r>
              <a:rPr lang="en-US" sz="3600" b="1" spc="-5" dirty="0" smtClean="0">
                <a:solidFill>
                  <a:srgbClr val="FFFFFF"/>
                </a:solidFill>
                <a:latin typeface="Calibri"/>
                <a:cs typeface="Calibri"/>
              </a:rPr>
              <a:t>Obeying God</a:t>
            </a:r>
            <a:endParaRPr lang="en-US" sz="3600" dirty="0">
              <a:latin typeface="Calibri"/>
              <a:cs typeface="Calibri"/>
            </a:endParaRPr>
          </a:p>
          <a:p>
            <a:pPr algn="ctr">
              <a:lnSpc>
                <a:spcPct val="100000"/>
              </a:lnSpc>
            </a:pPr>
            <a:r>
              <a:rPr lang="en-US" sz="3200" b="1" spc="-15" dirty="0" smtClean="0">
                <a:solidFill>
                  <a:srgbClr val="FFFF00"/>
                </a:solidFill>
                <a:latin typeface="Calibri"/>
                <a:cs typeface="Calibri"/>
              </a:rPr>
              <a:t>1. </a:t>
            </a:r>
            <a:r>
              <a:rPr sz="3200" b="1" spc="-15" dirty="0" smtClean="0">
                <a:solidFill>
                  <a:srgbClr val="FFFF00"/>
                </a:solidFill>
                <a:latin typeface="Calibri"/>
                <a:cs typeface="Calibri"/>
              </a:rPr>
              <a:t>Story </a:t>
            </a:r>
            <a:r>
              <a:rPr sz="3200" b="1" dirty="0">
                <a:solidFill>
                  <a:srgbClr val="FFFF00"/>
                </a:solidFill>
                <a:latin typeface="Calibri"/>
                <a:cs typeface="Calibri"/>
              </a:rPr>
              <a:t>of</a:t>
            </a:r>
            <a:r>
              <a:rPr sz="3200" b="1" spc="25" dirty="0">
                <a:solidFill>
                  <a:srgbClr val="FFFF00"/>
                </a:solidFill>
                <a:latin typeface="Calibri"/>
                <a:cs typeface="Calibri"/>
              </a:rPr>
              <a:t> </a:t>
            </a:r>
            <a:r>
              <a:rPr sz="3200" b="1" spc="-10" dirty="0" smtClean="0">
                <a:solidFill>
                  <a:srgbClr val="FFFF00"/>
                </a:solidFill>
                <a:latin typeface="Calibri"/>
                <a:cs typeface="Calibri"/>
              </a:rPr>
              <a:t>Balaam</a:t>
            </a:r>
            <a:r>
              <a:rPr lang="en-US" sz="3200" b="1" spc="-10" dirty="0" smtClean="0">
                <a:solidFill>
                  <a:srgbClr val="FFFF00"/>
                </a:solidFill>
                <a:latin typeface="Calibri"/>
                <a:cs typeface="Calibri"/>
              </a:rPr>
              <a:t> and his talking donkey… </a:t>
            </a:r>
          </a:p>
          <a:p>
            <a:pPr marL="1510665" lvl="1" indent="-490220">
              <a:tabLst>
                <a:tab pos="1053465" algn="l"/>
                <a:tab pos="1054100" algn="l"/>
              </a:tabLst>
            </a:pPr>
            <a:r>
              <a:rPr lang="en-US" b="1" spc="-10" dirty="0" smtClean="0">
                <a:solidFill>
                  <a:schemeClr val="bg1"/>
                </a:solidFill>
                <a:latin typeface="Calibri"/>
                <a:cs typeface="Calibri"/>
              </a:rPr>
              <a:t>Numbers 22 -24 (NKJ)</a:t>
            </a:r>
          </a:p>
        </p:txBody>
      </p:sp>
      <p:sp>
        <p:nvSpPr>
          <p:cNvPr id="4" name="TextBox 3"/>
          <p:cNvSpPr txBox="1"/>
          <p:nvPr/>
        </p:nvSpPr>
        <p:spPr>
          <a:xfrm>
            <a:off x="1066800" y="2133600"/>
            <a:ext cx="7467600" cy="461665"/>
          </a:xfrm>
          <a:prstGeom prst="rect">
            <a:avLst/>
          </a:prstGeom>
          <a:noFill/>
        </p:spPr>
        <p:txBody>
          <a:bodyPr wrap="square" rtlCol="0">
            <a:spAutoFit/>
          </a:bodyPr>
          <a:lstStyle/>
          <a:p>
            <a:endParaRPr lang="en-US" sz="2400" b="1" dirty="0">
              <a:solidFill>
                <a:srgbClr val="FFFF00"/>
              </a:solidFill>
            </a:endParaRPr>
          </a:p>
        </p:txBody>
      </p:sp>
      <p:sp>
        <p:nvSpPr>
          <p:cNvPr id="5" name="TextBox 4"/>
          <p:cNvSpPr txBox="1"/>
          <p:nvPr/>
        </p:nvSpPr>
        <p:spPr>
          <a:xfrm>
            <a:off x="533400" y="2057400"/>
            <a:ext cx="8001000" cy="3785652"/>
          </a:xfrm>
          <a:prstGeom prst="rect">
            <a:avLst/>
          </a:prstGeom>
          <a:noFill/>
        </p:spPr>
        <p:txBody>
          <a:bodyPr wrap="square" rtlCol="0">
            <a:spAutoFit/>
          </a:bodyPr>
          <a:lstStyle/>
          <a:p>
            <a:r>
              <a:rPr lang="en-US" sz="2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Balak Sends for Balaam</a:t>
            </a:r>
          </a:p>
          <a:p>
            <a:r>
              <a:rPr lang="en-US" sz="2400" b="1" dirty="0" smtClean="0">
                <a:solidFill>
                  <a:srgbClr val="FFFF00"/>
                </a:solidFill>
              </a:rPr>
              <a:t>22 Then the children of Israel moved, and camped in the plains of Moab on the side of the Jordan </a:t>
            </a:r>
            <a:r>
              <a:rPr lang="en-US" sz="2400" b="1" i="1" dirty="0" smtClean="0">
                <a:solidFill>
                  <a:srgbClr val="FFFF00"/>
                </a:solidFill>
              </a:rPr>
              <a:t>across from</a:t>
            </a:r>
            <a:r>
              <a:rPr lang="en-US" sz="2400" b="1" dirty="0" smtClean="0">
                <a:solidFill>
                  <a:srgbClr val="FFFF00"/>
                </a:solidFill>
              </a:rPr>
              <a:t> Jericho.</a:t>
            </a:r>
          </a:p>
          <a:p>
            <a:r>
              <a:rPr lang="en-US" sz="2400" b="1" baseline="30000" dirty="0" smtClean="0">
                <a:solidFill>
                  <a:srgbClr val="FFFF00"/>
                </a:solidFill>
              </a:rPr>
              <a:t>2 </a:t>
            </a:r>
            <a:r>
              <a:rPr lang="en-US" sz="2400" b="1" dirty="0" smtClean="0">
                <a:solidFill>
                  <a:srgbClr val="FFFF00"/>
                </a:solidFill>
              </a:rPr>
              <a:t>Now Balak the son of </a:t>
            </a:r>
            <a:r>
              <a:rPr lang="en-US" sz="2400" b="1" dirty="0" err="1" smtClean="0">
                <a:solidFill>
                  <a:srgbClr val="FFFF00"/>
                </a:solidFill>
              </a:rPr>
              <a:t>Zippor</a:t>
            </a:r>
            <a:r>
              <a:rPr lang="en-US" sz="2400" b="1" dirty="0" smtClean="0">
                <a:solidFill>
                  <a:srgbClr val="FFFF00"/>
                </a:solidFill>
              </a:rPr>
              <a:t> saw all that Israel had done to the Amorites. </a:t>
            </a:r>
            <a:r>
              <a:rPr lang="en-US" sz="2400" b="1" baseline="30000" dirty="0" smtClean="0">
                <a:solidFill>
                  <a:srgbClr val="FFFF00"/>
                </a:solidFill>
              </a:rPr>
              <a:t>3 </a:t>
            </a:r>
            <a:r>
              <a:rPr lang="en-US" sz="2400" b="1" dirty="0" smtClean="0">
                <a:solidFill>
                  <a:srgbClr val="FFFF00"/>
                </a:solidFill>
              </a:rPr>
              <a:t>And Moab was exceedingly afraid of the people because they </a:t>
            </a:r>
            <a:r>
              <a:rPr lang="en-US" sz="2400" b="1" i="1" dirty="0" smtClean="0">
                <a:solidFill>
                  <a:srgbClr val="FFFF00"/>
                </a:solidFill>
              </a:rPr>
              <a:t>were</a:t>
            </a:r>
            <a:r>
              <a:rPr lang="en-US" sz="2400" b="1" dirty="0" smtClean="0">
                <a:solidFill>
                  <a:srgbClr val="FFFF00"/>
                </a:solidFill>
              </a:rPr>
              <a:t> many, and Moab was sick with dread because of the children of Israel. </a:t>
            </a:r>
            <a:r>
              <a:rPr lang="en-US" sz="2400" b="1" baseline="30000" dirty="0" smtClean="0">
                <a:solidFill>
                  <a:srgbClr val="FFFF00"/>
                </a:solidFill>
              </a:rPr>
              <a:t>4 </a:t>
            </a:r>
            <a:r>
              <a:rPr lang="en-US" sz="2400" b="1" dirty="0" smtClean="0">
                <a:solidFill>
                  <a:srgbClr val="FFFF00"/>
                </a:solidFill>
              </a:rPr>
              <a:t>So Moab said to the elders of Midian, “Now this company will lick up everything around us, as an ox licks up the grass of the field.” And Balak the son of </a:t>
            </a:r>
            <a:r>
              <a:rPr lang="en-US" sz="2400" b="1" dirty="0" err="1" smtClean="0">
                <a:solidFill>
                  <a:srgbClr val="FFFF00"/>
                </a:solidFill>
              </a:rPr>
              <a:t>Zippor</a:t>
            </a:r>
            <a:r>
              <a:rPr lang="en-US" sz="2400" b="1" dirty="0" smtClean="0">
                <a:solidFill>
                  <a:srgbClr val="FFFF00"/>
                </a:solidFill>
              </a:rPr>
              <a:t> </a:t>
            </a:r>
            <a:r>
              <a:rPr lang="en-US" sz="2400" b="1" i="1" dirty="0" smtClean="0">
                <a:solidFill>
                  <a:srgbClr val="FFFF00"/>
                </a:solidFill>
              </a:rPr>
              <a:t>was</a:t>
            </a:r>
            <a:r>
              <a:rPr lang="en-US" sz="2400" b="1" dirty="0" smtClean="0">
                <a:solidFill>
                  <a:srgbClr val="FFFF00"/>
                </a:solidFill>
              </a:rPr>
              <a:t> king of the Moabites at that time. </a:t>
            </a:r>
            <a:endParaRPr lang="en-US" sz="2400" b="1" dirty="0">
              <a:solidFill>
                <a:srgbClr val="FFFF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913</TotalTime>
  <Words>2260</Words>
  <Application>Microsoft Office PowerPoint</Application>
  <PresentationFormat>On-screen Show (4:3)</PresentationFormat>
  <Paragraphs>263</Paragraphs>
  <Slides>66</Slides>
  <Notes>17</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Office Theme</vt:lpstr>
      <vt:lpstr>Slide 1</vt:lpstr>
      <vt:lpstr>From Gilgal, Jericho – claiming   back the land in Canaan.</vt:lpstr>
      <vt:lpstr>Slide 3</vt:lpstr>
      <vt:lpstr>Slide 4</vt:lpstr>
      <vt:lpstr>What does it mean to repent? </vt:lpstr>
      <vt:lpstr>Review Bible Memory Verses</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1. Hand out map of where the  tribes would have land.</vt:lpstr>
      <vt:lpstr>Slide 32</vt:lpstr>
      <vt:lpstr>Slide 33</vt:lpstr>
      <vt:lpstr>Slide 34</vt:lpstr>
      <vt:lpstr>Slide 35</vt:lpstr>
      <vt:lpstr>Slide 36</vt:lpstr>
      <vt:lpstr>Slide 37</vt:lpstr>
      <vt:lpstr>Obedience to God…</vt:lpstr>
      <vt:lpstr>Slide 39</vt:lpstr>
      <vt:lpstr>Slide 40</vt:lpstr>
      <vt:lpstr>Slide 41</vt:lpstr>
      <vt:lpstr>Slide 42</vt:lpstr>
      <vt:lpstr>Slide 43</vt:lpstr>
      <vt:lpstr>Slide 44</vt:lpstr>
      <vt:lpstr>Slide 45</vt:lpstr>
      <vt:lpstr>Foreground: Archeological  Research in ancient Jericho with the modern city in the background.</vt:lpstr>
      <vt:lpstr>Sheep feeding in the pastures near Bethlehem.</vt:lpstr>
      <vt:lpstr>Shepherd with his Sheep</vt:lpstr>
      <vt:lpstr>Ancient olive trees</vt:lpstr>
      <vt:lpstr>Slide 50</vt:lpstr>
      <vt:lpstr>Slide 51</vt:lpstr>
      <vt:lpstr>Israel’s coast on the Mediterranean Sea</vt:lpstr>
      <vt:lpstr>The Promised Land on the  Mediterranean Sea</vt:lpstr>
      <vt:lpstr>Caesarea Maritima on the Mediterranean Sea</vt:lpstr>
      <vt:lpstr>Looking down  into the Jezreel  Valley in Israel</vt:lpstr>
      <vt:lpstr>Countryside surrounding the Sea of Galilee</vt:lpstr>
      <vt:lpstr>The Jezreel  Valley in Galilee</vt:lpstr>
      <vt:lpstr>Jezreel  Valley</vt:lpstr>
      <vt:lpstr>Ancient burial areas in Israel.</vt:lpstr>
      <vt:lpstr>Looking toward the Sea of Galilee and Golan Heights.</vt:lpstr>
      <vt:lpstr>Looking toward the North and west of the Sea of Galilee</vt:lpstr>
      <vt:lpstr>Mountain of the  Beatitudes where  Jesus taught..</vt:lpstr>
      <vt:lpstr>Milling grain with a donkey.</vt:lpstr>
      <vt:lpstr>Sunrise over the Sea of  Galilee.</vt:lpstr>
      <vt:lpstr>Slide 65</vt:lpstr>
      <vt:lpstr>Slide 66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dc:title>
  <dc:creator>User</dc:creator>
  <cp:lastModifiedBy>User</cp:lastModifiedBy>
  <cp:revision>113</cp:revision>
  <dcterms:created xsi:type="dcterms:W3CDTF">2019-08-12T03:17:18Z</dcterms:created>
  <dcterms:modified xsi:type="dcterms:W3CDTF">2019-11-22T18:14:55Z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2016-11-06T00:00:00Z</vt:filetime>
  </property>
  <property fmtid="{D5CDD505-2E9C-101B-9397-08002B2CF9AE}" pid="3" name="Creator">
    <vt:lpwstr>Microsoft® PowerPoint® 2016</vt:lpwstr>
  </property>
  <property fmtid="{D5CDD505-2E9C-101B-9397-08002B2CF9AE}" pid="4" name="LastSaved">
    <vt:filetime>2019-08-12T00:00:00Z</vt:filetime>
  </property>
</Properties>
</file>