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66" r:id="rId2"/>
    <p:sldId id="272" r:id="rId3"/>
    <p:sldId id="267" r:id="rId4"/>
    <p:sldId id="271" r:id="rId5"/>
    <p:sldId id="269" r:id="rId6"/>
    <p:sldId id="268" r:id="rId7"/>
    <p:sldId id="270" r:id="rId8"/>
    <p:sldId id="262" r:id="rId9"/>
    <p:sldId id="257" r:id="rId10"/>
    <p:sldId id="258" r:id="rId11"/>
    <p:sldId id="259" r:id="rId12"/>
    <p:sldId id="264" r:id="rId13"/>
    <p:sldId id="260" r:id="rId14"/>
    <p:sldId id="273" r:id="rId15"/>
    <p:sldId id="277" r:id="rId16"/>
    <p:sldId id="256" r:id="rId17"/>
    <p:sldId id="278" r:id="rId18"/>
    <p:sldId id="279" r:id="rId19"/>
    <p:sldId id="283" r:id="rId20"/>
    <p:sldId id="282" r:id="rId21"/>
    <p:sldId id="281" r:id="rId22"/>
    <p:sldId id="280" r:id="rId23"/>
    <p:sldId id="287" r:id="rId24"/>
    <p:sldId id="261" r:id="rId25"/>
    <p:sldId id="263" r:id="rId26"/>
    <p:sldId id="274" r:id="rId27"/>
    <p:sldId id="275"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7" autoAdjust="0"/>
  </p:normalViewPr>
  <p:slideViewPr>
    <p:cSldViewPr>
      <p:cViewPr>
        <p:scale>
          <a:sx n="70" d="100"/>
          <a:sy n="70" d="100"/>
        </p:scale>
        <p:origin x="-1296" y="96"/>
      </p:cViewPr>
      <p:guideLst>
        <p:guide orient="horz" pos="2160"/>
        <p:guide pos="2880"/>
      </p:guideLst>
    </p:cSldViewPr>
  </p:slideViewPr>
  <p:outlineViewPr>
    <p:cViewPr>
      <p:scale>
        <a:sx n="33" d="100"/>
        <a:sy n="33" d="100"/>
      </p:scale>
      <p:origin x="0" y="47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F66D2C-4FF1-4D3E-B5C7-488CF59C4841}" type="datetimeFigureOut">
              <a:rPr lang="en-US" smtClean="0"/>
              <a:pPr/>
              <a:t>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BB64B-62FE-4823-9B68-E0863252E7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can read</a:t>
            </a:r>
            <a:r>
              <a:rPr lang="en-US" baseline="0" dirty="0" smtClean="0"/>
              <a:t> the story like a readers Theatre. Readers Theatre is where certain students are assigned a character in the story and they read that portion; the narrator reads their specific part when telling the story. For example someone is Peter, someone  reads what Jesus says, etc. </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New International Version (NIV)</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Acts 1 continued. </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Acts 1 continued.</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Acts 1 continued.</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Acts 1 </a:t>
            </a:r>
            <a:fld id="{AD456EF3-EC01-4352-891E-431030FCEA70}" type="slidenum">
              <a:rPr lang="en-US" smtClean="0"/>
              <a:pPr/>
              <a:t>13</a:t>
            </a:fld>
            <a:r>
              <a:rPr lang="en-US" dirty="0" smtClean="0"/>
              <a:t> to the end..</a:t>
            </a:r>
            <a:endParaRPr lang="en-US" dirty="0"/>
          </a:p>
        </p:txBody>
      </p:sp>
      <p:sp>
        <p:nvSpPr>
          <p:cNvPr id="4" name="Slide Number Placeholder 3"/>
          <p:cNvSpPr>
            <a:spLocks noGrp="1"/>
          </p:cNvSpPr>
          <p:nvPr>
            <p:ph type="sldNum" sz="quarter" idx="10"/>
          </p:nvPr>
        </p:nvSpPr>
        <p:spPr/>
        <p:txBody>
          <a:bodyPr/>
          <a:lstStyle/>
          <a:p>
            <a:fld id="{527BB64B-62FE-4823-9B68-E0863252E7A8}"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C7C148-F60B-4B73-ACA9-89CE537C20FB}" type="datetime1">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B2A05-DA85-458F-B0AB-6BFE09836487}" type="datetime1">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4E95A-9CF9-42F0-A0A9-C629F04C1E4D}" type="datetime1">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B89E5E-02B6-425F-99C7-6F5748A8D78B}" type="datetime1">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C63E8-2468-454A-9186-4CA4B4252E13}" type="datetime1">
              <a:rPr lang="en-US" smtClean="0"/>
              <a:pPr/>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D09B78-6E13-4833-9DFF-467EE6AF9EF6}" type="datetime1">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ADCDED-51A0-4923-8645-5151383D5065}" type="datetime1">
              <a:rPr lang="en-US" smtClean="0"/>
              <a:pPr/>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5E17F-03FE-40F6-9911-ED6CCBFADF0A}" type="datetime1">
              <a:rPr lang="en-US" smtClean="0"/>
              <a:pPr/>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BD9AD-21E8-4DEA-B02F-63679CE4A95C}" type="datetime1">
              <a:rPr lang="en-US" smtClean="0"/>
              <a:pPr/>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C279B-8D04-4BE9-AE4A-38033B301C36}" type="datetime1">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37389-60B6-4E16-BFB8-ADD059AC728E}" type="datetime1">
              <a:rPr lang="en-US" smtClean="0"/>
              <a:pPr/>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CFE7F-87FF-4A60-9B20-2E9084C43E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3A20F-0505-4214-B73F-4B21EAB31C77}" type="datetime1">
              <a:rPr lang="en-US" smtClean="0"/>
              <a:pPr/>
              <a:t>2/20/2018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CFE7F-87FF-4A60-9B20-2E9084C43E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Acts+1&amp;version=NI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Acts+1&amp;version=NI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Acts+1&amp;version=NI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Acts+2&amp;version=NI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Acts+2&amp;version=NI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Acts+2&amp;version=NI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iblegateway.com/passage/?search=Acts+2&amp;version=NI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Acts+2&amp;version=NI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esusfilm.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Acts+1&amp;version=NI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81000"/>
            <a:ext cx="7162800" cy="2369880"/>
          </a:xfrm>
          <a:prstGeom prst="rect">
            <a:avLst/>
          </a:prstGeom>
          <a:noFill/>
        </p:spPr>
        <p:txBody>
          <a:bodyPr wrap="square" rtlCol="0">
            <a:spAutoFit/>
          </a:bodyPr>
          <a:lstStyle/>
          <a:p>
            <a:pPr algn="ctr"/>
            <a:r>
              <a:rPr lang="en-US" sz="3200" b="1" dirty="0" smtClean="0"/>
              <a:t>2 Teaching Strategies </a:t>
            </a:r>
          </a:p>
          <a:p>
            <a:pPr algn="ctr"/>
            <a:r>
              <a:rPr lang="en-US" sz="2000" b="1" dirty="0" smtClean="0"/>
              <a:t>for lessons</a:t>
            </a:r>
          </a:p>
          <a:p>
            <a:pPr algn="ctr"/>
            <a:r>
              <a:rPr lang="en-US" sz="3200" b="1" dirty="0" smtClean="0"/>
              <a:t>“ Jesus Ascension to Heaven” </a:t>
            </a:r>
            <a:r>
              <a:rPr lang="en-US" sz="2000" b="1" dirty="0" smtClean="0"/>
              <a:t>&amp;</a:t>
            </a:r>
            <a:r>
              <a:rPr lang="en-US" sz="3200" b="1" dirty="0" smtClean="0"/>
              <a:t> “Pentecost”</a:t>
            </a:r>
          </a:p>
          <a:p>
            <a:pPr algn="ctr"/>
            <a:r>
              <a:rPr lang="en-US" sz="2000" b="1" dirty="0" smtClean="0"/>
              <a:t>&amp;</a:t>
            </a:r>
            <a:r>
              <a:rPr lang="en-US" sz="3200" b="1" dirty="0" smtClean="0"/>
              <a:t> a TEST</a:t>
            </a:r>
            <a:endParaRPr lang="en-US" sz="3200" b="1" dirty="0"/>
          </a:p>
        </p:txBody>
      </p:sp>
      <p:sp>
        <p:nvSpPr>
          <p:cNvPr id="6" name="TextBox 5"/>
          <p:cNvSpPr txBox="1"/>
          <p:nvPr/>
        </p:nvSpPr>
        <p:spPr>
          <a:xfrm>
            <a:off x="762000" y="2819400"/>
            <a:ext cx="7391400" cy="3416320"/>
          </a:xfrm>
          <a:prstGeom prst="rect">
            <a:avLst/>
          </a:prstGeom>
          <a:noFill/>
        </p:spPr>
        <p:txBody>
          <a:bodyPr wrap="square" rtlCol="0">
            <a:spAutoFit/>
          </a:bodyPr>
          <a:lstStyle/>
          <a:p>
            <a:r>
              <a:rPr lang="en-US" b="1" dirty="0" smtClean="0"/>
              <a:t>Strategy #1</a:t>
            </a:r>
          </a:p>
          <a:p>
            <a:r>
              <a:rPr lang="en-US" b="1" u="sng" dirty="0" smtClean="0"/>
              <a:t>Imagine you are at the event</a:t>
            </a:r>
            <a:r>
              <a:rPr lang="en-US" b="1" dirty="0" smtClean="0"/>
              <a:t>. </a:t>
            </a:r>
            <a:r>
              <a:rPr lang="en-US" dirty="0" smtClean="0"/>
              <a:t>Teacher describes the scene, and reads the story when students have closed their eyes and image that they are at the event. Describe in as much detail as possible using all of the senses. Describe with emotion, inner feelings,  what is seen or may be seen, what is heard, felt etc. .</a:t>
            </a:r>
          </a:p>
          <a:p>
            <a:endParaRPr lang="en-US" dirty="0" smtClean="0"/>
          </a:p>
          <a:p>
            <a:r>
              <a:rPr lang="en-US" b="1" dirty="0" smtClean="0"/>
              <a:t>Strategy #2.</a:t>
            </a:r>
          </a:p>
          <a:p>
            <a:r>
              <a:rPr lang="en-US" b="1" u="sng" dirty="0" smtClean="0"/>
              <a:t>Reader’s Theatre. </a:t>
            </a:r>
            <a:r>
              <a:rPr lang="en-US" dirty="0" smtClean="0"/>
              <a:t>Students select or are assigned a character role, or the narrator. This can be preformed as a large class or smaller groups are set up in the class and they read the scene or story in character.</a:t>
            </a:r>
          </a:p>
          <a:p>
            <a:r>
              <a:rPr lang="en-US" dirty="0" smtClean="0"/>
              <a:t>NOTE: Notes to the teacher is in brown text. </a:t>
            </a:r>
            <a:endParaRPr lang="en-US" dirty="0"/>
          </a:p>
        </p:txBody>
      </p:sp>
      <p:sp>
        <p:nvSpPr>
          <p:cNvPr id="7" name="Slide Number Placeholder 6"/>
          <p:cNvSpPr>
            <a:spLocks noGrp="1"/>
          </p:cNvSpPr>
          <p:nvPr>
            <p:ph type="sldNum" sz="quarter" idx="12"/>
          </p:nvPr>
        </p:nvSpPr>
        <p:spPr/>
        <p:txBody>
          <a:bodyPr/>
          <a:lstStyle/>
          <a:p>
            <a:fld id="{C9ACFE7F-87FF-4A60-9B20-2E9084C43E37}" type="slidenum">
              <a:rPr lang="en-US" smtClean="0">
                <a:solidFill>
                  <a:schemeClr val="tx1"/>
                </a:solidFill>
              </a:rPr>
              <a:pPr/>
              <a:t>1</a:t>
            </a:fld>
            <a:endParaRPr lang="en-US">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229600" cy="5632311"/>
          </a:xfrm>
          <a:prstGeom prst="rect">
            <a:avLst/>
          </a:prstGeom>
          <a:noFill/>
        </p:spPr>
        <p:txBody>
          <a:bodyPr wrap="square" rtlCol="0">
            <a:spAutoFit/>
          </a:bodyPr>
          <a:lstStyle/>
          <a:p>
            <a:r>
              <a:rPr lang="en-US" sz="2400" b="1" baseline="30000" dirty="0" smtClean="0">
                <a:solidFill>
                  <a:schemeClr val="tx2"/>
                </a:solidFill>
              </a:rPr>
              <a:t>6 </a:t>
            </a:r>
            <a:r>
              <a:rPr lang="en-US" sz="2400" dirty="0" smtClean="0"/>
              <a:t>Then they gathered around him and asked him</a:t>
            </a:r>
            <a:r>
              <a:rPr lang="en-US" sz="2400" b="1" dirty="0" smtClean="0"/>
              <a:t>, </a:t>
            </a:r>
            <a:r>
              <a:rPr lang="en-US" sz="2400" b="1" dirty="0" smtClean="0">
                <a:solidFill>
                  <a:schemeClr val="tx2"/>
                </a:solidFill>
              </a:rPr>
              <a:t>“Lord, are you at this time going to restore the kingdom to Israel?” </a:t>
            </a:r>
            <a:r>
              <a:rPr lang="en-US" b="1" baseline="30000" dirty="0" smtClean="0"/>
              <a:t>7 </a:t>
            </a:r>
            <a:r>
              <a:rPr lang="en-US" sz="2400" dirty="0" smtClean="0"/>
              <a:t>He said to them: </a:t>
            </a:r>
            <a:r>
              <a:rPr lang="en-US" sz="2400" dirty="0" smtClean="0">
                <a:solidFill>
                  <a:srgbClr val="FF0000"/>
                </a:solidFill>
              </a:rPr>
              <a:t>“It is not for you to know the times or dates the Father has set by his own authority. </a:t>
            </a:r>
            <a:r>
              <a:rPr lang="en-US" sz="2400" b="1" baseline="30000" dirty="0" smtClean="0">
                <a:solidFill>
                  <a:srgbClr val="FF0000"/>
                </a:solidFill>
              </a:rPr>
              <a:t>8 </a:t>
            </a:r>
            <a:r>
              <a:rPr lang="en-US" sz="2400" dirty="0" smtClean="0">
                <a:solidFill>
                  <a:srgbClr val="FF0000"/>
                </a:solidFill>
              </a:rPr>
              <a:t>But you will receive power when the Holy Spirit comes on you; and you will be my witnesses in Jerusalem, and in all Judea and Samaria, and to the ends of the earth.”</a:t>
            </a:r>
          </a:p>
          <a:p>
            <a:r>
              <a:rPr lang="en-US" sz="2400" b="1" baseline="30000" dirty="0" smtClean="0">
                <a:solidFill>
                  <a:schemeClr val="tx2"/>
                </a:solidFill>
              </a:rPr>
              <a:t>9 </a:t>
            </a:r>
            <a:r>
              <a:rPr lang="en-US" sz="2400" dirty="0" smtClean="0"/>
              <a:t>After he said this, he was taken up before their very eyes, and a cloud hid him from their sight.</a:t>
            </a:r>
          </a:p>
          <a:p>
            <a:r>
              <a:rPr lang="en-US" sz="2400" b="1" baseline="30000" dirty="0" smtClean="0"/>
              <a:t>10 </a:t>
            </a:r>
            <a:r>
              <a:rPr lang="en-US" sz="2400" dirty="0" smtClean="0"/>
              <a:t>They were looking intently up into the sky as he was going, when suddenly two men dressed in white stood beside them.</a:t>
            </a:r>
            <a:r>
              <a:rPr lang="en-US" sz="2400" dirty="0" smtClean="0">
                <a:solidFill>
                  <a:schemeClr val="tx2"/>
                </a:solidFill>
              </a:rPr>
              <a:t> </a:t>
            </a:r>
            <a:r>
              <a:rPr lang="en-US" sz="2400" b="1" baseline="30000" dirty="0" smtClean="0">
                <a:solidFill>
                  <a:schemeClr val="tx2"/>
                </a:solidFill>
              </a:rPr>
              <a:t>11 </a:t>
            </a:r>
            <a:r>
              <a:rPr lang="en-US" sz="2400" dirty="0" smtClean="0">
                <a:solidFill>
                  <a:schemeClr val="tx2"/>
                </a:solidFill>
              </a:rPr>
              <a:t>“Men of Galilee,” </a:t>
            </a:r>
            <a:r>
              <a:rPr lang="en-US" sz="2400" dirty="0" smtClean="0"/>
              <a:t>they said, </a:t>
            </a:r>
            <a:r>
              <a:rPr lang="en-US" sz="2400" dirty="0" smtClean="0">
                <a:solidFill>
                  <a:schemeClr val="tx2"/>
                </a:solidFill>
              </a:rPr>
              <a:t>“why do you stand here looking into the sky? This same Jesus, who has been taken from you into heaven, will come back in the same way you have seen him go into heaven.”</a:t>
            </a:r>
          </a:p>
        </p:txBody>
      </p:sp>
      <p:sp>
        <p:nvSpPr>
          <p:cNvPr id="3" name="Slide Number Placeholder 2"/>
          <p:cNvSpPr>
            <a:spLocks noGrp="1"/>
          </p:cNvSpPr>
          <p:nvPr>
            <p:ph type="sldNum" sz="quarter" idx="12"/>
          </p:nvPr>
        </p:nvSpPr>
        <p:spPr/>
        <p:txBody>
          <a:bodyPr/>
          <a:lstStyle/>
          <a:p>
            <a:fld id="{C9ACFE7F-87FF-4A60-9B20-2E9084C43E3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077200" cy="4647426"/>
          </a:xfrm>
          <a:prstGeom prst="rect">
            <a:avLst/>
          </a:prstGeom>
          <a:noFill/>
        </p:spPr>
        <p:txBody>
          <a:bodyPr wrap="square" rtlCol="0">
            <a:spAutoFit/>
          </a:bodyPr>
          <a:lstStyle/>
          <a:p>
            <a:r>
              <a:rPr lang="en-US" sz="2400" b="1" dirty="0" smtClean="0">
                <a:solidFill>
                  <a:schemeClr val="tx2"/>
                </a:solidFill>
              </a:rPr>
              <a:t>Matthias Chosen to Replace Judas</a:t>
            </a:r>
          </a:p>
          <a:p>
            <a:endParaRPr lang="en-US" sz="2400" b="1" dirty="0" smtClean="0"/>
          </a:p>
          <a:p>
            <a:r>
              <a:rPr lang="en-US" b="1" baseline="30000" dirty="0" smtClean="0"/>
              <a:t>12 </a:t>
            </a:r>
            <a:r>
              <a:rPr lang="en-US" sz="2400" dirty="0" smtClean="0"/>
              <a:t>Then the apostles returned to Jerusalem from the hill called the Mount of Olives, a Sabbath day’s walk</a:t>
            </a:r>
            <a:r>
              <a:rPr lang="en-US" sz="2400" baseline="30000" dirty="0" smtClean="0"/>
              <a:t>[</a:t>
            </a:r>
            <a:r>
              <a:rPr lang="en-US" sz="2400" u="sng" baseline="30000" dirty="0" smtClean="0">
                <a:hlinkClick r:id="rId3" tooltip="See footnote c"/>
              </a:rPr>
              <a:t>c</a:t>
            </a:r>
            <a:r>
              <a:rPr lang="en-US" sz="2400" baseline="30000" dirty="0" smtClean="0"/>
              <a:t>]</a:t>
            </a:r>
            <a:r>
              <a:rPr lang="en-US" sz="2400" dirty="0" smtClean="0"/>
              <a:t> from the city. </a:t>
            </a:r>
          </a:p>
          <a:p>
            <a:endParaRPr lang="en-US" sz="2400" b="1" baseline="30000" dirty="0" smtClean="0"/>
          </a:p>
          <a:p>
            <a:r>
              <a:rPr lang="en-US" sz="2400" b="1" baseline="30000" dirty="0" smtClean="0"/>
              <a:t>13 </a:t>
            </a:r>
            <a:r>
              <a:rPr lang="en-US" sz="2400" dirty="0" smtClean="0"/>
              <a:t>When they arrived, they went upstairs to the room where they were staying. Those present were Peter, John, James and Andrew; Philip and Thomas, Bartholomew and Matthew; James son of </a:t>
            </a:r>
            <a:r>
              <a:rPr lang="en-US" sz="2400" dirty="0" err="1" smtClean="0"/>
              <a:t>Alphaeus</a:t>
            </a:r>
            <a:r>
              <a:rPr lang="en-US" sz="2400" dirty="0" smtClean="0"/>
              <a:t> and Simon the Zealot, and Judas son of James. </a:t>
            </a:r>
          </a:p>
          <a:p>
            <a:endParaRPr lang="en-US" sz="2400" b="1" baseline="30000" dirty="0" smtClean="0"/>
          </a:p>
          <a:p>
            <a:r>
              <a:rPr lang="en-US" sz="2400" b="1" baseline="30000" dirty="0" smtClean="0"/>
              <a:t>14 </a:t>
            </a:r>
            <a:r>
              <a:rPr lang="en-US" sz="2400" dirty="0" smtClean="0"/>
              <a:t>They all joined together constantly in prayer, along with the women and Mary the mother of Jesus, and with his brothers.</a:t>
            </a:r>
          </a:p>
          <a:p>
            <a:endParaRPr lang="en-US" sz="2400" dirty="0"/>
          </a:p>
        </p:txBody>
      </p:sp>
      <p:sp>
        <p:nvSpPr>
          <p:cNvPr id="3" name="Slide Number Placeholder 2"/>
          <p:cNvSpPr>
            <a:spLocks noGrp="1"/>
          </p:cNvSpPr>
          <p:nvPr>
            <p:ph type="sldNum" sz="quarter" idx="12"/>
          </p:nvPr>
        </p:nvSpPr>
        <p:spPr/>
        <p:txBody>
          <a:bodyPr/>
          <a:lstStyle/>
          <a:p>
            <a:fld id="{C9ACFE7F-87FF-4A60-9B20-2E9084C43E3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848600" cy="4801314"/>
          </a:xfrm>
          <a:prstGeom prst="rect">
            <a:avLst/>
          </a:prstGeom>
          <a:noFill/>
        </p:spPr>
        <p:txBody>
          <a:bodyPr wrap="square" rtlCol="0">
            <a:spAutoFit/>
          </a:bodyPr>
          <a:lstStyle/>
          <a:p>
            <a:r>
              <a:rPr lang="en-US" b="1" baseline="30000" dirty="0" smtClean="0"/>
              <a:t>15</a:t>
            </a:r>
            <a:r>
              <a:rPr lang="en-US" sz="2400" b="1" baseline="30000" dirty="0" smtClean="0"/>
              <a:t> </a:t>
            </a:r>
            <a:r>
              <a:rPr lang="en-US" sz="2400" dirty="0" smtClean="0"/>
              <a:t>In those days </a:t>
            </a:r>
            <a:r>
              <a:rPr lang="en-US" sz="2400" b="1" dirty="0" smtClean="0"/>
              <a:t>Peter</a:t>
            </a:r>
            <a:r>
              <a:rPr lang="en-US" sz="2400" dirty="0" smtClean="0"/>
              <a:t> stood up among the believers (a group numbering about a hundred and twenty) </a:t>
            </a:r>
            <a:r>
              <a:rPr lang="en-US" sz="2400" b="1" baseline="30000" dirty="0" smtClean="0"/>
              <a:t>16 </a:t>
            </a:r>
            <a:r>
              <a:rPr lang="en-US" sz="2400" dirty="0" smtClean="0"/>
              <a:t>and said, </a:t>
            </a:r>
            <a:r>
              <a:rPr lang="en-US" sz="2400" dirty="0" smtClean="0">
                <a:solidFill>
                  <a:schemeClr val="tx2"/>
                </a:solidFill>
              </a:rPr>
              <a:t>“Brothers and sisters,</a:t>
            </a:r>
            <a:r>
              <a:rPr lang="en-US" sz="2400" baseline="30000" dirty="0" smtClean="0">
                <a:solidFill>
                  <a:schemeClr val="tx2"/>
                </a:solidFill>
              </a:rPr>
              <a:t>[</a:t>
            </a:r>
            <a:r>
              <a:rPr lang="en-US" sz="2400" u="sng" baseline="30000" dirty="0" smtClean="0">
                <a:solidFill>
                  <a:schemeClr val="tx2"/>
                </a:solidFill>
                <a:hlinkClick r:id="rId3" tooltip="See footnote d"/>
              </a:rPr>
              <a:t>d</a:t>
            </a:r>
            <a:r>
              <a:rPr lang="en-US" sz="2400" baseline="30000" dirty="0" smtClean="0">
                <a:solidFill>
                  <a:schemeClr val="tx2"/>
                </a:solidFill>
              </a:rPr>
              <a:t>]</a:t>
            </a:r>
            <a:r>
              <a:rPr lang="en-US" sz="2400" dirty="0" smtClean="0">
                <a:solidFill>
                  <a:schemeClr val="tx2"/>
                </a:solidFill>
              </a:rPr>
              <a:t> the Scripture had to be fulfilled in which the Holy Spirit spoke long ago through David concerning Judas, who served as guide for those who arrested Jesus. </a:t>
            </a:r>
            <a:r>
              <a:rPr lang="en-US" sz="2400" b="1" baseline="30000" dirty="0" smtClean="0">
                <a:solidFill>
                  <a:schemeClr val="tx2"/>
                </a:solidFill>
              </a:rPr>
              <a:t>17 </a:t>
            </a:r>
            <a:r>
              <a:rPr lang="en-US" sz="2400" dirty="0" smtClean="0">
                <a:solidFill>
                  <a:schemeClr val="tx2"/>
                </a:solidFill>
              </a:rPr>
              <a:t>He was one of our number and shared in our ministry.”</a:t>
            </a:r>
          </a:p>
          <a:p>
            <a:r>
              <a:rPr lang="en-US" sz="2400" b="1" baseline="30000" dirty="0" smtClean="0"/>
              <a:t>18 </a:t>
            </a:r>
            <a:r>
              <a:rPr lang="en-US" sz="2400" dirty="0" smtClean="0"/>
              <a:t>(With the payment he received for his wickedness, Judas bought a field; there he fell headlong, his body burst open and all his intestines spilled out. </a:t>
            </a:r>
            <a:r>
              <a:rPr lang="en-US" sz="2400" b="1" baseline="30000" dirty="0" smtClean="0"/>
              <a:t>19 </a:t>
            </a:r>
            <a:r>
              <a:rPr lang="en-US" sz="2400" dirty="0" smtClean="0"/>
              <a:t>Everyone in Jerusalem heard about this, so they called that field in their language </a:t>
            </a:r>
            <a:r>
              <a:rPr lang="en-US" sz="2400" dirty="0" err="1" smtClean="0"/>
              <a:t>Akeldama</a:t>
            </a:r>
            <a:r>
              <a:rPr lang="en-US" sz="2400" dirty="0" smtClean="0"/>
              <a:t>, that is, Field of Blood.)</a:t>
            </a:r>
          </a:p>
          <a:p>
            <a:endParaRPr lang="en-US" dirty="0"/>
          </a:p>
        </p:txBody>
      </p:sp>
      <p:sp>
        <p:nvSpPr>
          <p:cNvPr id="3" name="Slide Number Placeholder 2"/>
          <p:cNvSpPr>
            <a:spLocks noGrp="1"/>
          </p:cNvSpPr>
          <p:nvPr>
            <p:ph type="sldNum" sz="quarter" idx="12"/>
          </p:nvPr>
        </p:nvSpPr>
        <p:spPr/>
        <p:txBody>
          <a:bodyPr/>
          <a:lstStyle/>
          <a:p>
            <a:fld id="{C9ACFE7F-87FF-4A60-9B20-2E9084C43E3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543800" cy="6001643"/>
          </a:xfrm>
          <a:prstGeom prst="rect">
            <a:avLst/>
          </a:prstGeom>
          <a:noFill/>
        </p:spPr>
        <p:txBody>
          <a:bodyPr wrap="square" rtlCol="0">
            <a:spAutoFit/>
          </a:bodyPr>
          <a:lstStyle/>
          <a:p>
            <a:r>
              <a:rPr lang="en-US" sz="2400" b="1" baseline="30000" dirty="0" smtClean="0"/>
              <a:t>20 </a:t>
            </a:r>
            <a:r>
              <a:rPr lang="en-US" sz="2400" dirty="0" smtClean="0">
                <a:solidFill>
                  <a:schemeClr val="tx2"/>
                </a:solidFill>
              </a:rPr>
              <a:t>“For,” </a:t>
            </a:r>
            <a:r>
              <a:rPr lang="en-US" sz="2400" dirty="0" smtClean="0"/>
              <a:t>said Peter, </a:t>
            </a:r>
            <a:r>
              <a:rPr lang="en-US" sz="2400" dirty="0" smtClean="0">
                <a:solidFill>
                  <a:schemeClr val="tx2"/>
                </a:solidFill>
              </a:rPr>
              <a:t>“it is written in the Book of Psalms:</a:t>
            </a:r>
          </a:p>
          <a:p>
            <a:r>
              <a:rPr lang="en-US" sz="2400" dirty="0" smtClean="0">
                <a:solidFill>
                  <a:schemeClr val="tx2"/>
                </a:solidFill>
              </a:rPr>
              <a:t>“‘May his place be deserted;</a:t>
            </a:r>
            <a:br>
              <a:rPr lang="en-US" sz="2400" dirty="0" smtClean="0">
                <a:solidFill>
                  <a:schemeClr val="tx2"/>
                </a:solidFill>
              </a:rPr>
            </a:br>
            <a:r>
              <a:rPr lang="en-US" sz="2400" dirty="0" smtClean="0">
                <a:solidFill>
                  <a:schemeClr val="tx2"/>
                </a:solidFill>
              </a:rPr>
              <a:t>    let there be no one to dwell in it,’</a:t>
            </a:r>
            <a:r>
              <a:rPr lang="en-US" sz="2400" baseline="30000" dirty="0" smtClean="0">
                <a:solidFill>
                  <a:schemeClr val="tx2"/>
                </a:solidFill>
              </a:rPr>
              <a:t>[</a:t>
            </a:r>
            <a:r>
              <a:rPr lang="en-US" sz="2400" u="sng" baseline="30000" dirty="0" smtClean="0">
                <a:hlinkClick r:id="rId3" tooltip="See footnote e"/>
              </a:rPr>
              <a:t>e</a:t>
            </a:r>
            <a:r>
              <a:rPr lang="en-US" sz="2400" baseline="30000" dirty="0" smtClean="0"/>
              <a:t>]</a:t>
            </a:r>
            <a:r>
              <a:rPr lang="en-US" sz="2400" dirty="0" smtClean="0"/>
              <a:t>and,</a:t>
            </a:r>
          </a:p>
          <a:p>
            <a:r>
              <a:rPr lang="en-US" sz="2400" dirty="0" smtClean="0">
                <a:solidFill>
                  <a:schemeClr val="tx2"/>
                </a:solidFill>
              </a:rPr>
              <a:t>“‘May another take his place of leadership.’</a:t>
            </a:r>
            <a:r>
              <a:rPr lang="en-US" sz="2400" baseline="30000" dirty="0" smtClean="0">
                <a:solidFill>
                  <a:schemeClr val="tx2"/>
                </a:solidFill>
              </a:rPr>
              <a:t>[</a:t>
            </a:r>
            <a:r>
              <a:rPr lang="en-US" sz="2400" u="sng" baseline="30000" dirty="0" smtClean="0">
                <a:hlinkClick r:id="rId3" tooltip="See footnote f"/>
              </a:rPr>
              <a:t>f</a:t>
            </a:r>
            <a:r>
              <a:rPr lang="en-US" sz="2400" baseline="30000" dirty="0" smtClean="0"/>
              <a:t>]</a:t>
            </a:r>
            <a:endParaRPr lang="en-US" sz="2400" dirty="0" smtClean="0"/>
          </a:p>
          <a:p>
            <a:r>
              <a:rPr lang="en-US" sz="2400" b="1" baseline="30000" dirty="0" smtClean="0"/>
              <a:t>21 </a:t>
            </a:r>
            <a:r>
              <a:rPr lang="en-US" sz="2400" dirty="0" smtClean="0"/>
              <a:t>Therefore it is necessary to choose one of the men who have been with us the whole time the Lord Jesus was living among us, </a:t>
            </a:r>
            <a:r>
              <a:rPr lang="en-US" sz="2400" b="1" baseline="30000" dirty="0" smtClean="0"/>
              <a:t>22 </a:t>
            </a:r>
            <a:r>
              <a:rPr lang="en-US" sz="2400" dirty="0" smtClean="0"/>
              <a:t>beginning from John’s baptism to the time when Jesus was taken up from us. For one of these must become a witness with us of his resurrection.”</a:t>
            </a:r>
          </a:p>
          <a:p>
            <a:r>
              <a:rPr lang="en-US" sz="2400" b="1" baseline="30000" dirty="0" smtClean="0"/>
              <a:t>23 </a:t>
            </a:r>
            <a:r>
              <a:rPr lang="en-US" sz="2400" dirty="0" smtClean="0"/>
              <a:t>So they nominated two men: Joseph called </a:t>
            </a:r>
            <a:r>
              <a:rPr lang="en-US" sz="2400" dirty="0" err="1" smtClean="0"/>
              <a:t>Barsabbas</a:t>
            </a:r>
            <a:r>
              <a:rPr lang="en-US" sz="2400" dirty="0" smtClean="0"/>
              <a:t> (also known as Justus) and Matthias. </a:t>
            </a:r>
            <a:r>
              <a:rPr lang="en-US" sz="2400" b="1" baseline="30000" dirty="0" smtClean="0"/>
              <a:t>24 </a:t>
            </a:r>
            <a:r>
              <a:rPr lang="en-US" sz="2400" dirty="0" smtClean="0"/>
              <a:t>Then they prayed, </a:t>
            </a:r>
            <a:r>
              <a:rPr lang="en-US" sz="2400" dirty="0" smtClean="0">
                <a:solidFill>
                  <a:schemeClr val="tx2"/>
                </a:solidFill>
              </a:rPr>
              <a:t>“Lord, you know everyone’s heart. Show us which of these two you have chosen </a:t>
            </a:r>
            <a:r>
              <a:rPr lang="en-US" sz="2400" b="1" baseline="30000" dirty="0" smtClean="0">
                <a:solidFill>
                  <a:schemeClr val="tx2"/>
                </a:solidFill>
              </a:rPr>
              <a:t>25 </a:t>
            </a:r>
            <a:r>
              <a:rPr lang="en-US" sz="2400" dirty="0" smtClean="0">
                <a:solidFill>
                  <a:schemeClr val="tx2"/>
                </a:solidFill>
              </a:rPr>
              <a:t>to take over this apostolic ministry, which Judas left to go where he belongs.” </a:t>
            </a:r>
            <a:r>
              <a:rPr lang="en-US" sz="2400" b="1" baseline="30000" dirty="0" smtClean="0"/>
              <a:t>26 </a:t>
            </a:r>
            <a:r>
              <a:rPr lang="en-US" sz="2400" dirty="0" smtClean="0"/>
              <a:t>Then they cast lots, and the lot fell to Matthias; so he was added to the eleven apostles.</a:t>
            </a:r>
            <a:endParaRPr lang="en-US" dirty="0"/>
          </a:p>
        </p:txBody>
      </p:sp>
      <p:sp>
        <p:nvSpPr>
          <p:cNvPr id="3" name="Slide Number Placeholder 2"/>
          <p:cNvSpPr>
            <a:spLocks noGrp="1"/>
          </p:cNvSpPr>
          <p:nvPr>
            <p:ph type="sldNum" sz="quarter" idx="12"/>
          </p:nvPr>
        </p:nvSpPr>
        <p:spPr/>
        <p:txBody>
          <a:bodyPr/>
          <a:lstStyle/>
          <a:p>
            <a:fld id="{C9ACFE7F-87FF-4A60-9B20-2E9084C43E3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dirty="0" smtClean="0"/>
              <a:t>The Holy Spirit Comes at Pentecost</a:t>
            </a:r>
            <a:endParaRPr lang="en-US" b="1" dirty="0" smtClean="0"/>
          </a:p>
          <a:p>
            <a:pPr>
              <a:buNone/>
            </a:pPr>
            <a:r>
              <a:rPr lang="en-US" b="1" dirty="0" smtClean="0"/>
              <a:t>2 </a:t>
            </a:r>
            <a:r>
              <a:rPr lang="en-US" dirty="0" smtClean="0"/>
              <a:t>When the day of Pentecost came, they were all together in one place.</a:t>
            </a:r>
            <a:r>
              <a:rPr lang="en-US" b="1" baseline="30000" dirty="0" smtClean="0"/>
              <a:t>2 </a:t>
            </a:r>
            <a:r>
              <a:rPr lang="en-US" dirty="0" smtClean="0"/>
              <a:t>Suddenly a sound like the blowing of a violent wind came from heaven and filled the whole house where they were sitting. </a:t>
            </a:r>
            <a:r>
              <a:rPr lang="en-US" b="1" baseline="30000" dirty="0" smtClean="0"/>
              <a:t>3 </a:t>
            </a:r>
            <a:r>
              <a:rPr lang="en-US" dirty="0" smtClean="0"/>
              <a:t>They saw what seemed to be tongues of fire that separated and came to rest on each of them. </a:t>
            </a:r>
            <a:r>
              <a:rPr lang="en-US" b="1" baseline="30000" dirty="0" smtClean="0"/>
              <a:t>4 </a:t>
            </a:r>
            <a:r>
              <a:rPr lang="en-US" dirty="0" smtClean="0"/>
              <a:t>All of them were filled with the Holy Spirit and began to speak in other tongues</a:t>
            </a:r>
            <a:r>
              <a:rPr lang="en-US" baseline="30000" dirty="0" smtClean="0"/>
              <a:t>[</a:t>
            </a:r>
            <a:r>
              <a:rPr lang="en-US" u="sng" baseline="30000" dirty="0" smtClean="0">
                <a:hlinkClick r:id="rId2" tooltip="See footnote a"/>
              </a:rPr>
              <a:t>a</a:t>
            </a:r>
            <a:r>
              <a:rPr lang="en-US" baseline="30000" dirty="0" smtClean="0"/>
              <a:t>]</a:t>
            </a:r>
            <a:r>
              <a:rPr lang="en-US" dirty="0" smtClean="0"/>
              <a:t> as the Spirit enabled them.</a:t>
            </a: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fontScale="85000" lnSpcReduction="20000"/>
          </a:bodyPr>
          <a:lstStyle/>
          <a:p>
            <a:pPr>
              <a:buNone/>
            </a:pPr>
            <a:r>
              <a:rPr lang="en-US" b="1" baseline="30000" dirty="0" smtClean="0"/>
              <a:t>5 </a:t>
            </a:r>
            <a:r>
              <a:rPr lang="en-US" dirty="0" smtClean="0"/>
              <a:t>Now there were staying in Jerusalem God-fearing Jews from every nation under heaven. </a:t>
            </a:r>
            <a:r>
              <a:rPr lang="en-US" b="1" baseline="30000" dirty="0" smtClean="0"/>
              <a:t>6 </a:t>
            </a:r>
            <a:r>
              <a:rPr lang="en-US" dirty="0" smtClean="0"/>
              <a:t>When they heard this sound, a crowd came together in bewilderment, because each one heard their own language being spoken. </a:t>
            </a:r>
            <a:r>
              <a:rPr lang="en-US" b="1" baseline="30000" dirty="0" smtClean="0"/>
              <a:t>7 </a:t>
            </a:r>
            <a:r>
              <a:rPr lang="en-US" dirty="0" smtClean="0"/>
              <a:t>Utterly amazed, they asked: “Aren’t all these who are speaking Galileans? </a:t>
            </a:r>
            <a:r>
              <a:rPr lang="en-US" b="1" baseline="30000" dirty="0" smtClean="0"/>
              <a:t>8 </a:t>
            </a:r>
            <a:r>
              <a:rPr lang="en-US" dirty="0" smtClean="0"/>
              <a:t>Then how is it that each of us hears them in our native language? </a:t>
            </a:r>
            <a:r>
              <a:rPr lang="en-US" b="1" baseline="30000" dirty="0" smtClean="0"/>
              <a:t>9 </a:t>
            </a:r>
            <a:r>
              <a:rPr lang="en-US" dirty="0" err="1" smtClean="0"/>
              <a:t>Parthians</a:t>
            </a:r>
            <a:r>
              <a:rPr lang="en-US" dirty="0" smtClean="0"/>
              <a:t>, Medes and </a:t>
            </a:r>
            <a:r>
              <a:rPr lang="en-US" dirty="0" err="1" smtClean="0"/>
              <a:t>Elamites</a:t>
            </a:r>
            <a:r>
              <a:rPr lang="en-US" dirty="0" smtClean="0"/>
              <a:t>; residents of Mesopotamia, Judea and Cappadocia, Pontus and Asia,</a:t>
            </a:r>
            <a:r>
              <a:rPr lang="en-US" baseline="30000" dirty="0" smtClean="0"/>
              <a:t>[</a:t>
            </a:r>
            <a:r>
              <a:rPr lang="en-US" u="sng" baseline="30000" dirty="0" smtClean="0">
                <a:hlinkClick r:id="rId2" tooltip="See footnote b"/>
              </a:rPr>
              <a:t>b</a:t>
            </a:r>
            <a:r>
              <a:rPr lang="en-US" baseline="30000" dirty="0" smtClean="0"/>
              <a:t>]</a:t>
            </a:r>
            <a:r>
              <a:rPr lang="en-US" dirty="0" smtClean="0"/>
              <a:t> </a:t>
            </a:r>
            <a:r>
              <a:rPr lang="en-US" b="1" baseline="30000" dirty="0" smtClean="0"/>
              <a:t>10 </a:t>
            </a:r>
            <a:r>
              <a:rPr lang="en-US" dirty="0" smtClean="0"/>
              <a:t>Phrygia and </a:t>
            </a:r>
            <a:r>
              <a:rPr lang="en-US" dirty="0" err="1" smtClean="0"/>
              <a:t>Pamphylia</a:t>
            </a:r>
            <a:r>
              <a:rPr lang="en-US" dirty="0" smtClean="0"/>
              <a:t>, Egypt and the parts of Libya near Cyrene; visitors from Rome</a:t>
            </a:r>
            <a:r>
              <a:rPr lang="en-US" b="1" baseline="30000" dirty="0" smtClean="0"/>
              <a:t>11 </a:t>
            </a:r>
            <a:r>
              <a:rPr lang="en-US" dirty="0" smtClean="0"/>
              <a:t>(both Jews and converts to Judaism); Cretans and Arabs—we hear them declaring the wonders of God in our own tongues!” </a:t>
            </a:r>
            <a:r>
              <a:rPr lang="en-US" b="1" baseline="30000" dirty="0" smtClean="0"/>
              <a:t>12 </a:t>
            </a:r>
            <a:r>
              <a:rPr lang="en-US" dirty="0" smtClean="0"/>
              <a:t>Amazed and perplexed, they asked one another, “What does this mean?”</a:t>
            </a:r>
          </a:p>
          <a:p>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 of Modern Middle East (1).jpg"/>
          <p:cNvPicPr>
            <a:picLocks noChangeAspect="1"/>
          </p:cNvPicPr>
          <p:nvPr/>
        </p:nvPicPr>
        <p:blipFill>
          <a:blip r:embed="rId2" cstate="print"/>
          <a:stretch>
            <a:fillRect/>
          </a:stretch>
        </p:blipFill>
        <p:spPr>
          <a:xfrm>
            <a:off x="304800" y="762000"/>
            <a:ext cx="8119872" cy="5486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92500" lnSpcReduction="10000"/>
          </a:bodyPr>
          <a:lstStyle/>
          <a:p>
            <a:pPr>
              <a:buNone/>
            </a:pPr>
            <a:r>
              <a:rPr lang="en-US" b="1" baseline="30000" dirty="0" smtClean="0"/>
              <a:t>13 </a:t>
            </a:r>
            <a:r>
              <a:rPr lang="en-US" dirty="0" smtClean="0"/>
              <a:t>Some, however, made fun of them and said, “They have had too much wine.”</a:t>
            </a:r>
          </a:p>
          <a:p>
            <a:pPr>
              <a:buNone/>
            </a:pPr>
            <a:r>
              <a:rPr lang="en-US" dirty="0" smtClean="0"/>
              <a:t>Peter Addresses the Crowd</a:t>
            </a:r>
            <a:endParaRPr lang="en-US" b="1" dirty="0" smtClean="0"/>
          </a:p>
          <a:p>
            <a:pPr>
              <a:buNone/>
            </a:pPr>
            <a:r>
              <a:rPr lang="en-US" b="1" baseline="30000" dirty="0" smtClean="0"/>
              <a:t>14 </a:t>
            </a:r>
            <a:r>
              <a:rPr lang="en-US" dirty="0" smtClean="0"/>
              <a:t>Then Peter stood up with the Eleven, raised his voice and addressed the crowd: “Fellow Jews and all of you who live in Jerusalem, let me explain this to you; listen carefully to what I say. </a:t>
            </a:r>
            <a:r>
              <a:rPr lang="en-US" b="1" baseline="30000" dirty="0" smtClean="0"/>
              <a:t>15 </a:t>
            </a:r>
            <a:r>
              <a:rPr lang="en-US" dirty="0" smtClean="0"/>
              <a:t>These people are not drunk, as you suppose. It’s only nine in the morning! </a:t>
            </a:r>
            <a:r>
              <a:rPr lang="en-US" b="1" baseline="30000" dirty="0" smtClean="0"/>
              <a:t>16 </a:t>
            </a:r>
            <a:r>
              <a:rPr lang="en-US" dirty="0" smtClean="0"/>
              <a:t>No, this is what was spoken by the prophet Joel:</a:t>
            </a: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r>
              <a:rPr lang="en-US" b="1" baseline="30000" dirty="0" smtClean="0"/>
              <a:t>17 </a:t>
            </a:r>
            <a:r>
              <a:rPr lang="en-US" dirty="0" smtClean="0"/>
              <a:t>“‘In the last days, God says,</a:t>
            </a:r>
            <a:br>
              <a:rPr lang="en-US" dirty="0" smtClean="0"/>
            </a:br>
            <a:r>
              <a:rPr lang="en-US" dirty="0" smtClean="0"/>
              <a:t>    I will pour out my Spirit on all people.</a:t>
            </a:r>
            <a:br>
              <a:rPr lang="en-US" dirty="0" smtClean="0"/>
            </a:br>
            <a:r>
              <a:rPr lang="en-US" dirty="0" smtClean="0"/>
              <a:t>Your sons and daughters will prophesy,</a:t>
            </a:r>
            <a:br>
              <a:rPr lang="en-US" dirty="0" smtClean="0"/>
            </a:br>
            <a:r>
              <a:rPr lang="en-US" dirty="0" smtClean="0"/>
              <a:t>    your young men will see visions,</a:t>
            </a:r>
            <a:br>
              <a:rPr lang="en-US" dirty="0" smtClean="0"/>
            </a:br>
            <a:r>
              <a:rPr lang="en-US" dirty="0" smtClean="0"/>
              <a:t>    your old men will dream dreams.</a:t>
            </a:r>
            <a:br>
              <a:rPr lang="en-US" dirty="0" smtClean="0"/>
            </a:br>
            <a:r>
              <a:rPr lang="en-US" b="1" baseline="30000" dirty="0" smtClean="0"/>
              <a:t>18 </a:t>
            </a:r>
            <a:r>
              <a:rPr lang="en-US" dirty="0" smtClean="0"/>
              <a:t>Even on my servants, both men and women,</a:t>
            </a:r>
            <a:br>
              <a:rPr lang="en-US" dirty="0" smtClean="0"/>
            </a:br>
            <a:r>
              <a:rPr lang="en-US" dirty="0" smtClean="0"/>
              <a:t>    I will pour out my Spirit in those days,</a:t>
            </a:r>
            <a:br>
              <a:rPr lang="en-US" dirty="0" smtClean="0"/>
            </a:br>
            <a:r>
              <a:rPr lang="en-US" dirty="0" smtClean="0"/>
              <a:t>    and they will prophesy.</a:t>
            </a:r>
            <a:br>
              <a:rPr lang="en-US" dirty="0" smtClean="0"/>
            </a:br>
            <a:r>
              <a:rPr lang="en-US" b="1" baseline="30000" dirty="0" smtClean="0"/>
              <a:t>19 </a:t>
            </a:r>
            <a:r>
              <a:rPr lang="en-US" dirty="0" smtClean="0"/>
              <a:t>I will show wonders in the heavens above</a:t>
            </a:r>
            <a:br>
              <a:rPr lang="en-US" dirty="0" smtClean="0"/>
            </a:br>
            <a:r>
              <a:rPr lang="en-US" dirty="0" smtClean="0"/>
              <a:t>    and signs on the earth below,</a:t>
            </a:r>
            <a:br>
              <a:rPr lang="en-US" dirty="0" smtClean="0"/>
            </a:br>
            <a:r>
              <a:rPr lang="en-US" dirty="0" smtClean="0"/>
              <a:t>    blood and fire and billows of smoke.</a:t>
            </a:r>
            <a:br>
              <a:rPr lang="en-US" dirty="0" smtClean="0"/>
            </a:br>
            <a:r>
              <a:rPr lang="en-US" b="1" baseline="30000" dirty="0" smtClean="0"/>
              <a:t>20 </a:t>
            </a:r>
            <a:r>
              <a:rPr lang="en-US" dirty="0" smtClean="0"/>
              <a:t>The sun will be turned to darkness</a:t>
            </a:r>
            <a:br>
              <a:rPr lang="en-US" dirty="0" smtClean="0"/>
            </a:br>
            <a:r>
              <a:rPr lang="en-US" dirty="0" smtClean="0"/>
              <a:t>    and the moon to blood</a:t>
            </a:r>
            <a:br>
              <a:rPr lang="en-US" dirty="0" smtClean="0"/>
            </a:br>
            <a:r>
              <a:rPr lang="en-US" dirty="0" smtClean="0"/>
              <a:t>    before the coming of the great and glorious day of the Lord.</a:t>
            </a:r>
            <a:br>
              <a:rPr lang="en-US" dirty="0" smtClean="0"/>
            </a:br>
            <a:r>
              <a:rPr lang="en-US" b="1" baseline="30000" dirty="0" smtClean="0"/>
              <a:t>21 </a:t>
            </a:r>
            <a:r>
              <a:rPr lang="en-US" dirty="0" smtClean="0"/>
              <a:t>And everyone who calls</a:t>
            </a:r>
            <a:br>
              <a:rPr lang="en-US" dirty="0" smtClean="0"/>
            </a:br>
            <a:r>
              <a:rPr lang="en-US" dirty="0" smtClean="0"/>
              <a:t>    on the name of the Lord will be saved.’</a:t>
            </a:r>
            <a:r>
              <a:rPr lang="en-US" baseline="30000" dirty="0" smtClean="0"/>
              <a:t>[</a:t>
            </a:r>
            <a:r>
              <a:rPr lang="en-US" u="sng" baseline="30000" dirty="0" smtClean="0">
                <a:hlinkClick r:id="rId2" tooltip="See footnote c"/>
              </a:rPr>
              <a:t>c</a:t>
            </a:r>
            <a:r>
              <a:rPr lang="en-US" baseline="30000" dirty="0" smtClean="0"/>
              <a:t>]</a:t>
            </a: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b="1" baseline="30000" dirty="0" smtClean="0"/>
              <a:t>22 </a:t>
            </a:r>
            <a:r>
              <a:rPr lang="en-US" dirty="0" smtClean="0"/>
              <a:t>“Fellow Israelites, listen to this: Jesus of Nazareth was a man accredited by God to you by miracles, wonders and signs, which God did among you through him, as you yourselves know. </a:t>
            </a:r>
            <a:r>
              <a:rPr lang="en-US" b="1" baseline="30000" dirty="0" smtClean="0"/>
              <a:t>23 </a:t>
            </a:r>
            <a:r>
              <a:rPr lang="en-US" dirty="0" smtClean="0"/>
              <a:t>This man was handed over to you by God’s deliberate plan and foreknowledge; and you, with the help of wicked men,</a:t>
            </a:r>
            <a:r>
              <a:rPr lang="en-US" baseline="30000" dirty="0" smtClean="0"/>
              <a:t>[</a:t>
            </a:r>
            <a:r>
              <a:rPr lang="en-US" u="sng" baseline="30000" dirty="0" smtClean="0">
                <a:hlinkClick r:id="rId2" tooltip="See footnote d"/>
              </a:rPr>
              <a:t>d</a:t>
            </a:r>
            <a:r>
              <a:rPr lang="en-US" baseline="30000" dirty="0" smtClean="0"/>
              <a:t>]</a:t>
            </a:r>
            <a:r>
              <a:rPr lang="en-US" dirty="0" smtClean="0"/>
              <a:t> put him to death by nailing him to the cross. </a:t>
            </a:r>
            <a:r>
              <a:rPr lang="en-US" b="1" baseline="30000" dirty="0" smtClean="0"/>
              <a:t>24 </a:t>
            </a:r>
            <a:r>
              <a:rPr lang="en-US" dirty="0" smtClean="0"/>
              <a:t>But God raised him from the dead, freeing him from the agony of death, because it was impossible for death to keep its hold on him. </a:t>
            </a:r>
            <a:r>
              <a:rPr lang="en-US" b="1" baseline="30000" dirty="0" smtClean="0"/>
              <a:t>25 </a:t>
            </a:r>
            <a:r>
              <a:rPr lang="en-US" dirty="0" smtClean="0"/>
              <a:t>David said about him:</a:t>
            </a:r>
          </a:p>
          <a:p>
            <a:pPr>
              <a:buNone/>
            </a:pPr>
            <a:r>
              <a:rPr lang="en-US" dirty="0" smtClean="0"/>
              <a:t>“‘I saw the Lord always before me.</a:t>
            </a:r>
            <a:br>
              <a:rPr lang="en-US" dirty="0" smtClean="0"/>
            </a:br>
            <a:r>
              <a:rPr lang="en-US" dirty="0" smtClean="0"/>
              <a:t>    Because he is at my right hand,</a:t>
            </a:r>
            <a:br>
              <a:rPr lang="en-US" dirty="0" smtClean="0"/>
            </a:br>
            <a:r>
              <a:rPr lang="en-US" dirty="0" smtClean="0"/>
              <a:t>    I will not be shaken.</a:t>
            </a:r>
            <a:br>
              <a:rPr lang="en-US" dirty="0" smtClean="0"/>
            </a:br>
            <a:r>
              <a:rPr lang="en-US" b="1" baseline="30000" dirty="0" smtClean="0"/>
              <a:t>26 </a:t>
            </a:r>
            <a:r>
              <a:rPr lang="en-US" dirty="0" smtClean="0"/>
              <a:t>Therefore my heart is glad and my tongue rejoices;</a:t>
            </a:r>
            <a:br>
              <a:rPr lang="en-US" dirty="0" smtClean="0"/>
            </a:br>
            <a:r>
              <a:rPr lang="en-US" dirty="0" smtClean="0"/>
              <a:t>    my body also will rest in hope,</a:t>
            </a:r>
            <a:br>
              <a:rPr lang="en-US" dirty="0" smtClean="0"/>
            </a:br>
            <a:r>
              <a:rPr lang="en-US" b="1" baseline="30000" dirty="0" smtClean="0"/>
              <a:t>27 </a:t>
            </a:r>
            <a:r>
              <a:rPr lang="en-US" dirty="0" smtClean="0"/>
              <a:t>because you will not abandon me to the realm of the dead,</a:t>
            </a:r>
            <a:br>
              <a:rPr lang="en-US" dirty="0" smtClean="0"/>
            </a:br>
            <a:r>
              <a:rPr lang="en-US" dirty="0" smtClean="0"/>
              <a:t>    you will not let your holy one see decay.</a:t>
            </a:r>
            <a:br>
              <a:rPr lang="en-US" dirty="0" smtClean="0"/>
            </a:br>
            <a:r>
              <a:rPr lang="en-US" b="1" baseline="30000" dirty="0" smtClean="0"/>
              <a:t>28 </a:t>
            </a:r>
            <a:r>
              <a:rPr lang="en-US" dirty="0" smtClean="0"/>
              <a:t>You have made known to me the paths of life;</a:t>
            </a:r>
            <a:br>
              <a:rPr lang="en-US" dirty="0" smtClean="0"/>
            </a:br>
            <a:r>
              <a:rPr lang="en-US" dirty="0" smtClean="0"/>
              <a:t>    you will fill me with joy in your presence.’</a:t>
            </a:r>
            <a:r>
              <a:rPr lang="en-US" baseline="30000" dirty="0" smtClean="0"/>
              <a:t>[</a:t>
            </a:r>
            <a:r>
              <a:rPr lang="en-US" u="sng" baseline="30000" dirty="0" smtClean="0">
                <a:hlinkClick r:id="rId2" tooltip="See footnote e"/>
              </a:rPr>
              <a:t>e</a:t>
            </a:r>
            <a:r>
              <a:rPr lang="en-US" baseline="30000" dirty="0" smtClean="0"/>
              <a:t>]</a:t>
            </a:r>
            <a:endParaRPr lang="en-US" dirty="0" smtClean="0"/>
          </a:p>
        </p:txBody>
      </p:sp>
      <p:sp>
        <p:nvSpPr>
          <p:cNvPr id="4" name="Slide Number Placeholder 3"/>
          <p:cNvSpPr>
            <a:spLocks noGrp="1"/>
          </p:cNvSpPr>
          <p:nvPr>
            <p:ph type="sldNum" sz="quarter" idx="12"/>
          </p:nvPr>
        </p:nvSpPr>
        <p:spPr/>
        <p:txBody>
          <a:bodyPr/>
          <a:lstStyle/>
          <a:p>
            <a:fld id="{C9ACFE7F-87FF-4A60-9B20-2E9084C43E3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Lesson Teaching Strategy # 1</a:t>
            </a:r>
            <a:r>
              <a:rPr lang="en-US" sz="2800" b="1" dirty="0" smtClean="0"/>
              <a:t/>
            </a:r>
            <a:br>
              <a:rPr lang="en-US" sz="2800" b="1" dirty="0" smtClean="0"/>
            </a:br>
            <a:r>
              <a:rPr lang="en-US" sz="2800" b="1" dirty="0" smtClean="0"/>
              <a:t>Imagine you are at the scene of the event.</a:t>
            </a:r>
            <a:endParaRPr lang="en-US" sz="2800" dirty="0"/>
          </a:p>
        </p:txBody>
      </p:sp>
      <p:sp>
        <p:nvSpPr>
          <p:cNvPr id="4" name="Content Placeholder 3"/>
          <p:cNvSpPr txBox="1">
            <a:spLocks noGrp="1"/>
          </p:cNvSpPr>
          <p:nvPr>
            <p:ph idx="1"/>
          </p:nvPr>
        </p:nvSpPr>
        <p:spPr>
          <a:xfrm>
            <a:off x="533400" y="1371600"/>
            <a:ext cx="8229600" cy="5102935"/>
          </a:xfrm>
          <a:prstGeom prst="rect">
            <a:avLst/>
          </a:prstGeom>
          <a:noFill/>
        </p:spPr>
        <p:txBody>
          <a:bodyPr wrap="square" rtlCol="0">
            <a:spAutoFit/>
          </a:bodyPr>
          <a:lstStyle/>
          <a:p>
            <a:pPr>
              <a:buNone/>
            </a:pPr>
            <a:r>
              <a:rPr lang="en-US" sz="2000" b="1" dirty="0" smtClean="0"/>
              <a:t>       The lesson is set up for students to imagine what is happening and be one of the disciples with Jesus and also in the upper room at Pentecost. The intent is for the student to imagine and feel along with how the disciples may have felt during this time and what was happening to Jesus, their best friend, their guide, their mentor.</a:t>
            </a:r>
          </a:p>
          <a:p>
            <a:pPr>
              <a:buNone/>
            </a:pPr>
            <a:r>
              <a:rPr lang="en-US" sz="2000" b="1" dirty="0" smtClean="0"/>
              <a:t>Lesson Themes:</a:t>
            </a:r>
            <a:r>
              <a:rPr lang="en-US" sz="2000" dirty="0" smtClean="0"/>
              <a:t>  (</a:t>
            </a:r>
            <a:r>
              <a:rPr lang="en-US" sz="1600" dirty="0" smtClean="0"/>
              <a:t>This may take several classes to cover.)</a:t>
            </a:r>
          </a:p>
          <a:p>
            <a:pPr marL="800100" lvl="1" indent="-342900">
              <a:buAutoNum type="arabicPeriod"/>
            </a:pPr>
            <a:r>
              <a:rPr lang="en-US" sz="1600" dirty="0" smtClean="0"/>
              <a:t>The Events of the Ascension of Jesus (Acts 1)</a:t>
            </a:r>
          </a:p>
          <a:p>
            <a:pPr marL="800100" lvl="1" indent="-342900">
              <a:buAutoNum type="arabicPeriod"/>
            </a:pPr>
            <a:r>
              <a:rPr lang="en-US" sz="1600" dirty="0" smtClean="0"/>
              <a:t>Celebration of Pentecost (Acts 2). </a:t>
            </a:r>
          </a:p>
          <a:p>
            <a:pPr lvl="0">
              <a:buNone/>
            </a:pPr>
            <a:r>
              <a:rPr lang="en-US" sz="2000" b="1" dirty="0" smtClean="0"/>
              <a:t>Background Information to the lessons</a:t>
            </a:r>
            <a:r>
              <a:rPr lang="en-US" sz="2000" dirty="0" smtClean="0"/>
              <a:t>:</a:t>
            </a:r>
          </a:p>
          <a:p>
            <a:pPr>
              <a:buNone/>
            </a:pPr>
            <a:r>
              <a:rPr lang="en-US" sz="1800" dirty="0" smtClean="0"/>
              <a:t>At the beginning of each lesson review the following events (with a detailed description of the setting of the following, or watch this shorter section from “The Story of Jesus” movie or a longer version from “Jesus” movie):</a:t>
            </a:r>
          </a:p>
          <a:p>
            <a:pPr lvl="1"/>
            <a:r>
              <a:rPr lang="en-US" sz="2000" b="1" dirty="0" smtClean="0"/>
              <a:t>Palm Sunday (Day of the Lamb):</a:t>
            </a:r>
          </a:p>
          <a:p>
            <a:pPr lvl="1"/>
            <a:r>
              <a:rPr lang="en-US" sz="2000" b="1" dirty="0" smtClean="0"/>
              <a:t>Crucifixion of Jesus:</a:t>
            </a:r>
          </a:p>
          <a:p>
            <a:pPr lvl="1"/>
            <a:r>
              <a:rPr lang="en-US" sz="2000" b="1" dirty="0" smtClean="0"/>
              <a:t>Resurrection of Jesus:</a:t>
            </a:r>
            <a:r>
              <a:rPr lang="en-US" dirty="0" smtClean="0"/>
              <a:t> </a:t>
            </a:r>
            <a:endParaRPr lang="en-US" dirty="0"/>
          </a:p>
        </p:txBody>
      </p:sp>
      <p:sp>
        <p:nvSpPr>
          <p:cNvPr id="5" name="Slide Number Placeholder 4"/>
          <p:cNvSpPr>
            <a:spLocks noGrp="1"/>
          </p:cNvSpPr>
          <p:nvPr>
            <p:ph type="sldNum" sz="quarter" idx="12"/>
          </p:nvPr>
        </p:nvSpPr>
        <p:spPr/>
        <p:txBody>
          <a:bodyPr/>
          <a:lstStyle/>
          <a:p>
            <a:fld id="{C9ACFE7F-87FF-4A60-9B20-2E9084C43E37}"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b="1" baseline="30000" dirty="0" smtClean="0"/>
              <a:t>29 </a:t>
            </a:r>
            <a:r>
              <a:rPr lang="en-US" dirty="0" smtClean="0"/>
              <a:t>“Fellow Israelites, I can tell you confidently that the patriarch David died and was buried, and his tomb is here to this day. </a:t>
            </a:r>
            <a:r>
              <a:rPr lang="en-US" b="1" baseline="30000" dirty="0" smtClean="0"/>
              <a:t>30 </a:t>
            </a:r>
            <a:r>
              <a:rPr lang="en-US" dirty="0" smtClean="0"/>
              <a:t>But he was a prophet and knew that God had promised him on oath that he would place one of his descendants on his throne. </a:t>
            </a:r>
            <a:r>
              <a:rPr lang="en-US" b="1" baseline="30000" dirty="0" smtClean="0"/>
              <a:t>31 </a:t>
            </a:r>
            <a:r>
              <a:rPr lang="en-US" dirty="0" smtClean="0"/>
              <a:t>Seeing what was to come, he spoke of the resurrection of the Messiah, that he was not abandoned to the realm of the dead, nor did his body see decay. </a:t>
            </a:r>
            <a:r>
              <a:rPr lang="en-US" b="1" baseline="30000" dirty="0" smtClean="0"/>
              <a:t>32 </a:t>
            </a:r>
            <a:r>
              <a:rPr lang="en-US" dirty="0" smtClean="0"/>
              <a:t>God has raised this Jesus to life, and we are all witnesses of it. </a:t>
            </a:r>
            <a:r>
              <a:rPr lang="en-US" b="1" baseline="30000" dirty="0" smtClean="0"/>
              <a:t>33 </a:t>
            </a:r>
            <a:r>
              <a:rPr lang="en-US" dirty="0" smtClean="0"/>
              <a:t>Exalted to the right hand of God, he has received from the Father the promised Holy Spirit and has poured out what you now see and hear. </a:t>
            </a:r>
            <a:r>
              <a:rPr lang="en-US" b="1" baseline="30000" dirty="0" smtClean="0"/>
              <a:t>34 </a:t>
            </a:r>
            <a:r>
              <a:rPr lang="en-US" dirty="0" smtClean="0"/>
              <a:t>For David did not ascend to heaven, and yet he said,</a:t>
            </a:r>
          </a:p>
          <a:p>
            <a:pPr>
              <a:buNone/>
            </a:pPr>
            <a:r>
              <a:rPr lang="en-US" dirty="0" smtClean="0"/>
              <a:t>“‘The Lord said to my Lord:</a:t>
            </a:r>
            <a:br>
              <a:rPr lang="en-US" dirty="0" smtClean="0"/>
            </a:br>
            <a:r>
              <a:rPr lang="en-US" dirty="0" smtClean="0"/>
              <a:t>    “Sit at my right hand</a:t>
            </a:r>
            <a:br>
              <a:rPr lang="en-US" dirty="0" smtClean="0"/>
            </a:br>
            <a:r>
              <a:rPr lang="en-US" b="1" baseline="30000" dirty="0" smtClean="0"/>
              <a:t>35 </a:t>
            </a:r>
            <a:r>
              <a:rPr lang="en-US" dirty="0" smtClean="0"/>
              <a:t>until I make your enemies</a:t>
            </a:r>
            <a:br>
              <a:rPr lang="en-US" dirty="0" smtClean="0"/>
            </a:br>
            <a:r>
              <a:rPr lang="en-US" dirty="0" smtClean="0"/>
              <a:t>    a footstool for your feet.”’</a:t>
            </a:r>
            <a:r>
              <a:rPr lang="en-US" baseline="30000" dirty="0" smtClean="0"/>
              <a:t>[</a:t>
            </a:r>
            <a:r>
              <a:rPr lang="en-US" u="sng" baseline="30000" dirty="0" smtClean="0">
                <a:hlinkClick r:id="rId2" tooltip="See footnote f"/>
              </a:rPr>
              <a:t>f</a:t>
            </a:r>
            <a:r>
              <a:rPr lang="en-US" baseline="30000" dirty="0" smtClean="0"/>
              <a:t>]</a:t>
            </a:r>
            <a:endParaRPr lang="en-US" dirty="0" smtClean="0"/>
          </a:p>
          <a:p>
            <a:pPr>
              <a:buNone/>
            </a:pPr>
            <a:r>
              <a:rPr lang="en-US" b="1" baseline="30000" dirty="0" smtClean="0"/>
              <a:t>36 </a:t>
            </a:r>
            <a:r>
              <a:rPr lang="en-US" dirty="0" smtClean="0"/>
              <a:t>“Therefore let all Israel be assured of this: God has made this Jesus, whom you crucified, both Lord and Messiah.”</a:t>
            </a:r>
          </a:p>
          <a:p>
            <a:pPr>
              <a:buNone/>
            </a:pPr>
            <a:r>
              <a:rPr lang="en-US" b="1" baseline="30000" dirty="0" smtClean="0"/>
              <a:t>37 </a:t>
            </a:r>
            <a:r>
              <a:rPr lang="en-US" dirty="0" smtClean="0"/>
              <a:t>When the people heard this, they were cut to the heart and said to Peter and the other apostles, “Brothers, what shall we do?”</a:t>
            </a:r>
          </a:p>
        </p:txBody>
      </p:sp>
      <p:sp>
        <p:nvSpPr>
          <p:cNvPr id="4" name="Slide Number Placeholder 3"/>
          <p:cNvSpPr>
            <a:spLocks noGrp="1"/>
          </p:cNvSpPr>
          <p:nvPr>
            <p:ph type="sldNum" sz="quarter" idx="12"/>
          </p:nvPr>
        </p:nvSpPr>
        <p:spPr/>
        <p:txBody>
          <a:bodyPr/>
          <a:lstStyle/>
          <a:p>
            <a:fld id="{C9ACFE7F-87FF-4A60-9B20-2E9084C43E3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2400" baseline="30000" dirty="0" smtClean="0"/>
              <a:t>38 </a:t>
            </a:r>
            <a:r>
              <a:rPr lang="en-US" sz="2400" dirty="0" smtClean="0"/>
              <a:t>Peter replied, “Repent and be baptized, every one of you, in the name of Jesus Christ for the forgiveness of your sins. And you will receive the gift of the Holy Spirit. </a:t>
            </a:r>
            <a:r>
              <a:rPr lang="en-US" sz="2400" baseline="30000" dirty="0" smtClean="0"/>
              <a:t>39 </a:t>
            </a:r>
            <a:r>
              <a:rPr lang="en-US" sz="2400" dirty="0" smtClean="0"/>
              <a:t>The promise is for you and your children and for all who are far off—for all whom the Lord our God will call.”</a:t>
            </a:r>
          </a:p>
          <a:p>
            <a:pPr>
              <a:buNone/>
            </a:pPr>
            <a:r>
              <a:rPr lang="en-US" sz="2400" baseline="30000" dirty="0" smtClean="0"/>
              <a:t>40 </a:t>
            </a:r>
            <a:r>
              <a:rPr lang="en-US" sz="2400" dirty="0" smtClean="0"/>
              <a:t>With many other words he warned them; and he pleaded with them, “Save yourselves from this corrupt generation.” </a:t>
            </a:r>
            <a:r>
              <a:rPr lang="en-US" sz="2400" baseline="30000" dirty="0" smtClean="0"/>
              <a:t>41 </a:t>
            </a:r>
            <a:r>
              <a:rPr lang="en-US" sz="2400" dirty="0" smtClean="0"/>
              <a:t>Those who accepted his message were baptized, and about three thousand were added to their number that day.</a:t>
            </a:r>
            <a:endParaRPr lang="en-US" sz="2400"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b="1" dirty="0" smtClean="0"/>
              <a:t>The Fellowship of the Believers</a:t>
            </a:r>
          </a:p>
          <a:p>
            <a:pPr>
              <a:buNone/>
            </a:pPr>
            <a:r>
              <a:rPr lang="en-US" sz="2800" b="1" baseline="30000" dirty="0" smtClean="0"/>
              <a:t>42 </a:t>
            </a:r>
            <a:r>
              <a:rPr lang="en-US" sz="2800" dirty="0" smtClean="0"/>
              <a:t>They devoted themselves to the apostles’ teaching and to fellowship, to the breaking of bread and to prayer. </a:t>
            </a:r>
            <a:r>
              <a:rPr lang="en-US" sz="2800" b="1" baseline="30000" dirty="0" smtClean="0"/>
              <a:t>43 </a:t>
            </a:r>
            <a:r>
              <a:rPr lang="en-US" sz="2800" dirty="0" smtClean="0"/>
              <a:t>Everyone was filled with awe at the many wonders and signs performed by the apostles. </a:t>
            </a:r>
            <a:r>
              <a:rPr lang="en-US" sz="2800" b="1" baseline="30000" dirty="0" smtClean="0"/>
              <a:t>44 </a:t>
            </a:r>
            <a:r>
              <a:rPr lang="en-US" sz="2800" dirty="0" smtClean="0"/>
              <a:t>All the believers were together and had everything in common. </a:t>
            </a:r>
            <a:r>
              <a:rPr lang="en-US" sz="2800" b="1" baseline="30000" dirty="0" smtClean="0"/>
              <a:t>45 </a:t>
            </a:r>
            <a:r>
              <a:rPr lang="en-US" sz="2800" dirty="0" smtClean="0"/>
              <a:t>They sold property and possessions to give to anyone who had need. </a:t>
            </a:r>
            <a:r>
              <a:rPr lang="en-US" sz="2800" b="1" baseline="30000" dirty="0" smtClean="0"/>
              <a:t>46 </a:t>
            </a:r>
            <a:r>
              <a:rPr lang="en-US" sz="2800" dirty="0" smtClean="0"/>
              <a:t>Every day they continued to meet together in the temple courts. They broke bread in their homes and ate together with glad and sincere hearts, </a:t>
            </a:r>
            <a:r>
              <a:rPr lang="en-US" sz="2800" b="1" baseline="30000" dirty="0" smtClean="0"/>
              <a:t>47 </a:t>
            </a:r>
            <a:r>
              <a:rPr lang="en-US" sz="2800" dirty="0" smtClean="0"/>
              <a:t>praising God and enjoying the favor of all the people. And the Lord added to their number daily those who were being saved.</a:t>
            </a:r>
          </a:p>
          <a:p>
            <a:pPr>
              <a:buNone/>
            </a:pP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dirty="0" smtClean="0"/>
              <a:t>The Next Section is a Test for Students </a:t>
            </a:r>
          </a:p>
          <a:p>
            <a:pPr>
              <a:buNone/>
            </a:pPr>
            <a:r>
              <a:rPr lang="en-US" dirty="0" smtClean="0"/>
              <a:t>it is also in a Word Document named:</a:t>
            </a:r>
          </a:p>
          <a:p>
            <a:pPr algn="ctr">
              <a:buNone/>
            </a:pPr>
            <a:r>
              <a:rPr lang="en-US" b="1" dirty="0" smtClean="0">
                <a:solidFill>
                  <a:srgbClr val="C00000"/>
                </a:solidFill>
              </a:rPr>
              <a:t>“Acts 1 and 2 Ascension Holy Spirit”</a:t>
            </a:r>
          </a:p>
          <a:p>
            <a:pPr>
              <a:buNone/>
            </a:pP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685800"/>
            <a:ext cx="8229600" cy="4924425"/>
          </a:xfrm>
          <a:prstGeom prst="rect">
            <a:avLst/>
          </a:prstGeom>
          <a:noFill/>
        </p:spPr>
        <p:txBody>
          <a:bodyPr wrap="square" rtlCol="0">
            <a:spAutoFit/>
          </a:bodyPr>
          <a:lstStyle/>
          <a:p>
            <a:pPr algn="ctr"/>
            <a:r>
              <a:rPr lang="en-US" b="1" dirty="0" smtClean="0"/>
              <a:t>TEST</a:t>
            </a:r>
            <a:endParaRPr lang="en-US" sz="1600" dirty="0" smtClean="0"/>
          </a:p>
          <a:p>
            <a:pPr algn="ctr"/>
            <a:r>
              <a:rPr lang="en-US" sz="2000" b="1" dirty="0" smtClean="0"/>
              <a:t>The Events of the Ascension of Jesus and Celebration of Pentecost </a:t>
            </a:r>
          </a:p>
          <a:p>
            <a:pPr algn="ctr"/>
            <a:r>
              <a:rPr lang="en-US" sz="2000" b="1" dirty="0" smtClean="0"/>
              <a:t>(Acts 1 &amp; 2)</a:t>
            </a:r>
          </a:p>
          <a:p>
            <a:pPr algn="ctr"/>
            <a:endParaRPr lang="en-US" sz="2000" dirty="0" smtClean="0"/>
          </a:p>
          <a:p>
            <a:pPr lvl="0"/>
            <a:r>
              <a:rPr lang="en-US" sz="2000" dirty="0" smtClean="0"/>
              <a:t>1. Background information: </a:t>
            </a:r>
            <a:r>
              <a:rPr lang="en-US" sz="2000" b="1" dirty="0" smtClean="0"/>
              <a:t>Describe 3 events</a:t>
            </a:r>
            <a:r>
              <a:rPr lang="en-US" sz="2000" dirty="0" smtClean="0"/>
              <a:t> that happened when Jesus came into Jerusalem for the Passover Festival:</a:t>
            </a:r>
          </a:p>
          <a:p>
            <a:pPr lvl="1"/>
            <a:r>
              <a:rPr lang="en-US" sz="2000" dirty="0" smtClean="0"/>
              <a:t>On ____________________ Jesus came into ______________ riding on a ______________. </a:t>
            </a:r>
          </a:p>
          <a:p>
            <a:pPr lvl="1"/>
            <a:endParaRPr lang="en-US" sz="2000" dirty="0" smtClean="0"/>
          </a:p>
          <a:p>
            <a:pPr lvl="1"/>
            <a:r>
              <a:rPr lang="en-US" sz="2000" dirty="0" smtClean="0"/>
              <a:t>On ____________________ Jesus was crucified outside of Jerusalem at Golgotha. He was the Passover lamb that was slain for the sins of the world John 3:16.</a:t>
            </a:r>
          </a:p>
          <a:p>
            <a:pPr lvl="1"/>
            <a:endParaRPr lang="en-US" sz="2000" dirty="0" smtClean="0"/>
          </a:p>
          <a:p>
            <a:pPr lvl="1"/>
            <a:r>
              <a:rPr lang="en-US" sz="2000" dirty="0" smtClean="0"/>
              <a:t>On  ____________________ Jesus was resurrected from the dead.</a:t>
            </a:r>
          </a:p>
          <a:p>
            <a:pPr lvl="0"/>
            <a:endParaRPr lang="en-US" dirty="0" smtClean="0"/>
          </a:p>
          <a:p>
            <a:endParaRPr lang="en-US" dirty="0"/>
          </a:p>
        </p:txBody>
      </p:sp>
      <p:sp>
        <p:nvSpPr>
          <p:cNvPr id="8" name="Slide Number Placeholder 7"/>
          <p:cNvSpPr>
            <a:spLocks noGrp="1"/>
          </p:cNvSpPr>
          <p:nvPr>
            <p:ph type="sldNum" sz="quarter" idx="12"/>
          </p:nvPr>
        </p:nvSpPr>
        <p:spPr/>
        <p:txBody>
          <a:bodyPr/>
          <a:lstStyle/>
          <a:p>
            <a:fld id="{C9ACFE7F-87FF-4A60-9B20-2E9084C43E3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8001000" cy="5724644"/>
          </a:xfrm>
          <a:prstGeom prst="rect">
            <a:avLst/>
          </a:prstGeom>
        </p:spPr>
        <p:txBody>
          <a:bodyPr wrap="square">
            <a:spAutoFit/>
          </a:bodyPr>
          <a:lstStyle/>
          <a:p>
            <a:pPr lvl="0"/>
            <a:r>
              <a:rPr lang="en-US" b="1" dirty="0" smtClean="0"/>
              <a:t>2. Events that happened 40 and 50 days after the resurrection of Jesus.</a:t>
            </a:r>
            <a:r>
              <a:rPr lang="en-US" dirty="0" smtClean="0"/>
              <a:t> </a:t>
            </a:r>
          </a:p>
          <a:p>
            <a:pPr lvl="0"/>
            <a:endParaRPr lang="en-US" dirty="0" smtClean="0"/>
          </a:p>
          <a:p>
            <a:pPr lvl="0"/>
            <a:r>
              <a:rPr lang="en-US" dirty="0" smtClean="0"/>
              <a:t>When studying Acts chapter 1 and 2 we have described </a:t>
            </a:r>
            <a:r>
              <a:rPr lang="en-US" u="sng" dirty="0" smtClean="0"/>
              <a:t>6 scenes</a:t>
            </a:r>
            <a:r>
              <a:rPr lang="en-US" dirty="0" smtClean="0"/>
              <a:t> about what happened to Jesus, to the disciples and others gathered with them during the time of the ascension of Jesus and believers in Jesus receiving of the Holy Spirit. You are to describe what happened in each scene. </a:t>
            </a:r>
          </a:p>
          <a:p>
            <a:pPr lvl="0"/>
            <a:endParaRPr lang="en-US" b="1" u="sng" dirty="0" smtClean="0"/>
          </a:p>
          <a:p>
            <a:pPr lvl="0"/>
            <a:r>
              <a:rPr lang="en-US" sz="2400" b="1" u="sng" dirty="0" smtClean="0"/>
              <a:t>a) Describe </a:t>
            </a:r>
            <a:r>
              <a:rPr lang="en-US" sz="2400" i="1" u="sng" dirty="0" smtClean="0"/>
              <a:t>what you would have seen, heard, felt and learned during this scene if you had been there.</a:t>
            </a:r>
            <a:endParaRPr lang="en-US" sz="2400" dirty="0" smtClean="0"/>
          </a:p>
          <a:p>
            <a:pPr lvl="0"/>
            <a:r>
              <a:rPr lang="en-US" sz="2400" b="1" dirty="0" smtClean="0"/>
              <a:t>Scene #1: </a:t>
            </a:r>
            <a:r>
              <a:rPr lang="en-US" sz="2400" dirty="0" smtClean="0"/>
              <a:t>40 Days later after the Resurrection of Jesus you imagine that you are with the disciples. Describe what happens, what you see, hear, feel and learned. Give details about the event. </a:t>
            </a:r>
            <a:r>
              <a:rPr lang="en-US" sz="2400" u="sng" dirty="0" smtClean="0"/>
              <a:t>Acts 1:1-11</a:t>
            </a:r>
            <a:r>
              <a:rPr lang="en-US" sz="2400" dirty="0" smtClean="0"/>
              <a:t> </a:t>
            </a:r>
          </a:p>
          <a:p>
            <a:r>
              <a:rPr lang="en-US" sz="2400" dirty="0" smtClean="0"/>
              <a:t> </a:t>
            </a:r>
          </a:p>
          <a:p>
            <a:r>
              <a:rPr lang="en-US" sz="2400" dirty="0" smtClean="0"/>
              <a:t> </a:t>
            </a:r>
          </a:p>
          <a:p>
            <a:r>
              <a:rPr lang="en-US" sz="2400" dirty="0" smtClean="0"/>
              <a:t>Then: what do the 2 men dressed in white who appear and tell those who were there? </a:t>
            </a:r>
            <a:endParaRPr lang="en-US" sz="2400" dirty="0"/>
          </a:p>
        </p:txBody>
      </p:sp>
      <p:sp>
        <p:nvSpPr>
          <p:cNvPr id="5" name="Slide Number Placeholder 4"/>
          <p:cNvSpPr>
            <a:spLocks noGrp="1"/>
          </p:cNvSpPr>
          <p:nvPr>
            <p:ph type="sldNum" sz="quarter" idx="12"/>
          </p:nvPr>
        </p:nvSpPr>
        <p:spPr/>
        <p:txBody>
          <a:bodyPr/>
          <a:lstStyle/>
          <a:p>
            <a:fld id="{C9ACFE7F-87FF-4A60-9B20-2E9084C43E3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pPr lvl="0">
              <a:buNone/>
            </a:pPr>
            <a:r>
              <a:rPr lang="en-US" b="1" dirty="0" smtClean="0"/>
              <a:t>b) Scene #2: </a:t>
            </a:r>
            <a:r>
              <a:rPr lang="en-US" u="sng" dirty="0" smtClean="0"/>
              <a:t>Acts 1: 12-14</a:t>
            </a:r>
            <a:r>
              <a:rPr lang="en-US" dirty="0" smtClean="0"/>
              <a:t>   </a:t>
            </a:r>
            <a:r>
              <a:rPr lang="en-US" b="1" dirty="0" smtClean="0"/>
              <a:t>You have walked </a:t>
            </a:r>
            <a:r>
              <a:rPr lang="en-US" dirty="0" smtClean="0"/>
              <a:t>from the Mount of Olives, where Jesus ascended to heaven, to Jerusalem and are gathered with the disciples and some of the women. What were they doing here? </a:t>
            </a:r>
          </a:p>
          <a:p>
            <a:pPr>
              <a:buNone/>
            </a:pPr>
            <a:endParaRPr lang="en-US" dirty="0" smtClean="0"/>
          </a:p>
          <a:p>
            <a:pPr>
              <a:buNone/>
            </a:pPr>
            <a:endParaRPr lang="en-US" dirty="0" smtClean="0"/>
          </a:p>
          <a:p>
            <a:pPr>
              <a:buNone/>
            </a:pPr>
            <a:endParaRPr lang="en-US" dirty="0" smtClean="0"/>
          </a:p>
          <a:p>
            <a:pPr>
              <a:buNone/>
            </a:pPr>
            <a:r>
              <a:rPr lang="en-US" dirty="0" smtClean="0"/>
              <a:t> </a:t>
            </a:r>
          </a:p>
          <a:p>
            <a:pPr lvl="0">
              <a:buNone/>
            </a:pPr>
            <a:r>
              <a:rPr lang="en-US" b="1" dirty="0" smtClean="0"/>
              <a:t>c) Scene #3</a:t>
            </a:r>
            <a:r>
              <a:rPr lang="en-US" dirty="0" smtClean="0"/>
              <a:t>: Acts 1: 15 – 26  </a:t>
            </a:r>
            <a:r>
              <a:rPr lang="en-US" b="1" dirty="0" smtClean="0"/>
              <a:t>you were gathered</a:t>
            </a:r>
            <a:r>
              <a:rPr lang="en-US" dirty="0" smtClean="0"/>
              <a:t>  in the room with 120 others what happens here? What does Peter talk about and explain?   </a:t>
            </a:r>
          </a:p>
          <a:p>
            <a:pPr>
              <a:buNone/>
            </a:pPr>
            <a:r>
              <a:rPr lang="en-US" dirty="0" smtClean="0"/>
              <a:t>      </a:t>
            </a:r>
            <a:r>
              <a:rPr lang="en-US" i="1" u="sng" dirty="0" smtClean="0"/>
              <a:t>Describe </a:t>
            </a:r>
            <a:r>
              <a:rPr lang="en-US" dirty="0" smtClean="0"/>
              <a:t>what you would have seen, heard, felt and learned during this scene if you had been there.</a:t>
            </a:r>
          </a:p>
          <a:p>
            <a:pPr>
              <a:buNone/>
            </a:pPr>
            <a:r>
              <a:rPr lang="en-US" dirty="0" smtClean="0"/>
              <a:t> </a:t>
            </a:r>
          </a:p>
          <a:p>
            <a:pPr>
              <a:buNone/>
            </a:pPr>
            <a:r>
              <a:rPr lang="en-US" dirty="0" smtClean="0"/>
              <a:t> </a:t>
            </a:r>
          </a:p>
          <a:p>
            <a:pPr>
              <a:buNone/>
            </a:pPr>
            <a:endParaRPr lang="en-US" dirty="0" smtClean="0"/>
          </a:p>
        </p:txBody>
      </p:sp>
      <p:sp>
        <p:nvSpPr>
          <p:cNvPr id="4" name="Slide Number Placeholder 3"/>
          <p:cNvSpPr>
            <a:spLocks noGrp="1"/>
          </p:cNvSpPr>
          <p:nvPr>
            <p:ph type="sldNum" sz="quarter" idx="12"/>
          </p:nvPr>
        </p:nvSpPr>
        <p:spPr/>
        <p:txBody>
          <a:bodyPr/>
          <a:lstStyle/>
          <a:p>
            <a:fld id="{C9ACFE7F-87FF-4A60-9B20-2E9084C43E3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buNone/>
            </a:pPr>
            <a:r>
              <a:rPr lang="en-US" b="1" dirty="0" smtClean="0"/>
              <a:t>d) Scene #4:</a:t>
            </a:r>
            <a:r>
              <a:rPr lang="en-US" dirty="0" smtClean="0"/>
              <a:t> </a:t>
            </a:r>
            <a:r>
              <a:rPr lang="en-US" b="1" dirty="0" smtClean="0"/>
              <a:t>Acts 2:1 - 13: Imagine Ten Days later</a:t>
            </a:r>
            <a:r>
              <a:rPr lang="en-US" dirty="0" smtClean="0"/>
              <a:t> – The receiving of the Holy Spirit. As we read Acts 2:1 – 13</a:t>
            </a:r>
            <a:r>
              <a:rPr lang="en-US" b="1" u="sng" dirty="0" smtClean="0"/>
              <a:t> </a:t>
            </a:r>
            <a:r>
              <a:rPr lang="en-US" u="sng" dirty="0" smtClean="0"/>
              <a:t>D</a:t>
            </a:r>
            <a:r>
              <a:rPr lang="en-US" i="1" u="sng" dirty="0" smtClean="0"/>
              <a:t>escribe</a:t>
            </a:r>
            <a:r>
              <a:rPr lang="en-US" i="1" dirty="0" smtClean="0"/>
              <a:t> what you would have seen, heard, felt and learned during this scene if you had been there.</a:t>
            </a:r>
            <a:endParaRPr lang="en-US" dirty="0" smtClean="0"/>
          </a:p>
          <a:p>
            <a:pPr>
              <a:buNone/>
            </a:pPr>
            <a:r>
              <a:rPr lang="en-US" dirty="0" smtClean="0"/>
              <a:t> </a:t>
            </a:r>
          </a:p>
          <a:p>
            <a:pPr>
              <a:buNone/>
            </a:pPr>
            <a:r>
              <a:rPr lang="en-US" dirty="0" smtClean="0"/>
              <a:t> </a:t>
            </a:r>
          </a:p>
          <a:p>
            <a:pPr>
              <a:buNone/>
            </a:pPr>
            <a:r>
              <a:rPr lang="en-US" dirty="0" smtClean="0"/>
              <a:t>	</a:t>
            </a:r>
          </a:p>
          <a:p>
            <a:pPr lvl="0">
              <a:buNone/>
              <a:tabLst>
                <a:tab pos="860425" algn="l"/>
              </a:tabLst>
            </a:pPr>
            <a:r>
              <a:rPr lang="en-US" b="1" dirty="0" smtClean="0"/>
              <a:t>e) Scene #5:</a:t>
            </a:r>
            <a:r>
              <a:rPr lang="en-US" dirty="0" smtClean="0"/>
              <a:t> Acts 2:13-36  </a:t>
            </a:r>
            <a:r>
              <a:rPr lang="en-US" b="1" dirty="0" smtClean="0"/>
              <a:t>Peter’s Sermon to people. </a:t>
            </a:r>
            <a:r>
              <a:rPr lang="en-US" u="sng" dirty="0" smtClean="0"/>
              <a:t>Explain</a:t>
            </a:r>
            <a:r>
              <a:rPr lang="en-US" dirty="0" smtClean="0"/>
              <a:t> what you would have heard, felt and learned during this scene if you had been there.</a:t>
            </a:r>
          </a:p>
          <a:p>
            <a:pPr>
              <a:buNone/>
            </a:pPr>
            <a:r>
              <a:rPr lang="en-US" b="1" dirty="0" smtClean="0"/>
              <a:t> </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None/>
            </a:pPr>
            <a:r>
              <a:rPr lang="en-US" b="1" dirty="0" smtClean="0"/>
              <a:t> f) Scene #6:</a:t>
            </a:r>
            <a:r>
              <a:rPr lang="en-US" dirty="0" smtClean="0"/>
              <a:t> Acts 2:37-47 </a:t>
            </a:r>
            <a:r>
              <a:rPr lang="en-US" b="1" dirty="0" smtClean="0"/>
              <a:t>Baptism with holy spirit, Baptism with water at Pentecost</a:t>
            </a:r>
            <a:endParaRPr lang="en-US" dirty="0" smtClean="0"/>
          </a:p>
          <a:p>
            <a:pPr lvl="1">
              <a:buNone/>
            </a:pPr>
            <a:r>
              <a:rPr lang="en-US" dirty="0" smtClean="0"/>
              <a:t> </a:t>
            </a:r>
            <a:r>
              <a:rPr lang="en-US" u="sng" dirty="0" smtClean="0"/>
              <a:t>D</a:t>
            </a:r>
            <a:r>
              <a:rPr lang="en-US" i="1" u="sng" dirty="0" smtClean="0"/>
              <a:t>escribe</a:t>
            </a:r>
            <a:r>
              <a:rPr lang="en-US" i="1" dirty="0" smtClean="0"/>
              <a:t> in detail what you would have seen, heard, felt and learned during this scene if you had been there.</a:t>
            </a: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1"/>
            <a:ext cx="7772400" cy="6170920"/>
          </a:xfrm>
          <a:prstGeom prst="rect">
            <a:avLst/>
          </a:prstGeom>
          <a:noFill/>
        </p:spPr>
        <p:txBody>
          <a:bodyPr wrap="square" rtlCol="0">
            <a:spAutoFit/>
          </a:bodyPr>
          <a:lstStyle/>
          <a:p>
            <a:pPr lvl="0" algn="ctr"/>
            <a:r>
              <a:rPr lang="en-US" sz="2400" b="1" dirty="0" smtClean="0"/>
              <a:t>Lesson Strategy #1 </a:t>
            </a:r>
            <a:r>
              <a:rPr lang="en-US" b="1" dirty="0" smtClean="0"/>
              <a:t>continued</a:t>
            </a:r>
            <a:r>
              <a:rPr lang="en-US" sz="2400" b="1" dirty="0" smtClean="0"/>
              <a:t> - </a:t>
            </a:r>
            <a:r>
              <a:rPr lang="en-US" sz="2400" b="1" u="sng" dirty="0" smtClean="0"/>
              <a:t>Imagine you are at the event</a:t>
            </a:r>
            <a:r>
              <a:rPr lang="en-US" sz="2400" b="1" dirty="0" smtClean="0"/>
              <a:t>. </a:t>
            </a:r>
          </a:p>
          <a:p>
            <a:pPr lvl="0"/>
            <a:endParaRPr lang="en-US" sz="1100" b="1" dirty="0" smtClean="0"/>
          </a:p>
          <a:p>
            <a:pPr lvl="0"/>
            <a:r>
              <a:rPr lang="en-US" sz="2000" b="1" dirty="0" smtClean="0"/>
              <a:t>Learning Activity: Teacher</a:t>
            </a:r>
            <a:r>
              <a:rPr lang="en-US" sz="2000" dirty="0" smtClean="0"/>
              <a:t> </a:t>
            </a:r>
            <a:r>
              <a:rPr lang="en-US" sz="2000" b="1" dirty="0" smtClean="0"/>
              <a:t>describes and students close eyes and imagine </a:t>
            </a:r>
            <a:r>
              <a:rPr lang="en-US" sz="2000" dirty="0" smtClean="0"/>
              <a:t>that they are with the people in each of 3 separate events. (</a:t>
            </a:r>
            <a:r>
              <a:rPr lang="en-US" sz="2000" u="sng" dirty="0" smtClean="0"/>
              <a:t>Keep sections short</a:t>
            </a:r>
            <a:r>
              <a:rPr lang="en-US" sz="2000" dirty="0" smtClean="0"/>
              <a:t> so that students don’t fall asleep and ask  questions at the end). These scenes take place when Jesus ascends to heaven and when the Holy Spirit descends. Use the scripture from Acts 1 &amp; 2 to describe what the students will experience using all of the senses. Provide a detailed description of where this happens, the feelings, time of day, what one might see, hear, feel, wonder about, etc. . Make it as real to what the Bible says as possible. The scene or event may include information about Jerusalem, where it took place on the Mount of Olives; in the upper room, who was there, etc. Include information you may have about the season, the land, the culture or the people and what the area in Israel where this may have happened. Students may wish to choose which disciple they would like to be in this story.</a:t>
            </a:r>
          </a:p>
          <a:p>
            <a:pPr lvl="0"/>
            <a:r>
              <a:rPr lang="en-US" sz="2000" b="1" dirty="0" smtClean="0"/>
              <a:t>NOTE: </a:t>
            </a:r>
            <a:r>
              <a:rPr lang="en-US" sz="2000" dirty="0" smtClean="0"/>
              <a:t>If possible find video clips on YouTube about various parts of Israel that will help the students to feel where they are during an event. Take some of the scenes from the movie “Jesus” </a:t>
            </a:r>
            <a:r>
              <a:rPr lang="en-US" sz="2000" dirty="0" smtClean="0">
                <a:hlinkClick r:id="rId2"/>
              </a:rPr>
              <a:t>www.jesusfilm.org</a:t>
            </a:r>
            <a:r>
              <a:rPr lang="en-US" sz="2000" dirty="0" smtClean="0"/>
              <a:t> or on YouTube.</a:t>
            </a:r>
            <a:endParaRPr lang="en-US" dirty="0"/>
          </a:p>
        </p:txBody>
      </p:sp>
      <p:sp>
        <p:nvSpPr>
          <p:cNvPr id="3" name="Slide Number Placeholder 2"/>
          <p:cNvSpPr>
            <a:spLocks noGrp="1"/>
          </p:cNvSpPr>
          <p:nvPr>
            <p:ph type="sldNum" sz="quarter" idx="12"/>
          </p:nvPr>
        </p:nvSpPr>
        <p:spPr/>
        <p:txBody>
          <a:bodyPr/>
          <a:lstStyle/>
          <a:p>
            <a:fld id="{C9ACFE7F-87FF-4A60-9B20-2E9084C43E37}"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5257800"/>
          </a:xfrm>
        </p:spPr>
        <p:txBody>
          <a:bodyPr>
            <a:normAutofit fontScale="70000" lnSpcReduction="20000"/>
          </a:bodyPr>
          <a:lstStyle/>
          <a:p>
            <a:pPr lvl="0"/>
            <a:r>
              <a:rPr lang="en-US" b="1" dirty="0" smtClean="0"/>
              <a:t>Scene #1: </a:t>
            </a:r>
            <a:r>
              <a:rPr lang="en-US" dirty="0" smtClean="0"/>
              <a:t>40 Days later  after the Resurrection of Jesus - He ascends to Heaven</a:t>
            </a:r>
          </a:p>
          <a:p>
            <a:pPr lvl="0"/>
            <a:endParaRPr lang="en-US" dirty="0" smtClean="0"/>
          </a:p>
          <a:p>
            <a:r>
              <a:rPr lang="en-US" u="sng" dirty="0" smtClean="0"/>
              <a:t>Acts 1:1-11</a:t>
            </a:r>
            <a:r>
              <a:rPr lang="en-US" dirty="0" smtClean="0"/>
              <a:t> </a:t>
            </a:r>
            <a:r>
              <a:rPr lang="en-US" b="1" dirty="0" smtClean="0"/>
              <a:t>As you, the teacher, describes the setting, and reads this section, students imagine</a:t>
            </a:r>
            <a:r>
              <a:rPr lang="en-US" dirty="0" smtClean="0"/>
              <a:t> they are gathered together on the Mount of Olives with Jesus and again listen carefully to what he says is going to happen to him. (Put feeling into it and what their emotions could have been to be with Jesus again. They have been with him off and on over the 40 days after his resurrection. They are happy to see Jesus again and listen with anticipation etc.  Jesus is preparing them for what is going to happen to him and what will follow once he is gone. Then suddenly as they are listening to Jesus, he rises to the sky; a cloud appears and blocks their view of Jesus. Discuss the awe, or how they must have felt?</a:t>
            </a:r>
          </a:p>
          <a:p>
            <a:endParaRPr lang="en-US" dirty="0" smtClean="0"/>
          </a:p>
          <a:p>
            <a:r>
              <a:rPr lang="en-US" i="1" dirty="0" smtClean="0"/>
              <a:t>Then:</a:t>
            </a:r>
            <a:r>
              <a:rPr lang="en-US" dirty="0" smtClean="0"/>
              <a:t> 2 men dressed in white appear and tell them (read from Acts 1:1- 11)</a:t>
            </a:r>
          </a:p>
          <a:p>
            <a:pPr>
              <a:buNone/>
            </a:pPr>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85000" lnSpcReduction="10000"/>
          </a:bodyPr>
          <a:lstStyle/>
          <a:p>
            <a:endParaRPr lang="en-US" dirty="0" smtClean="0"/>
          </a:p>
          <a:p>
            <a:pPr lvl="0"/>
            <a:r>
              <a:rPr lang="en-US" sz="2400" b="1" dirty="0" smtClean="0"/>
              <a:t>Scene #2: </a:t>
            </a:r>
            <a:r>
              <a:rPr lang="en-US" sz="2400" u="sng" dirty="0" smtClean="0"/>
              <a:t>Acts 1: 12-26</a:t>
            </a:r>
            <a:r>
              <a:rPr lang="en-US" sz="2400" dirty="0" smtClean="0"/>
              <a:t>.</a:t>
            </a:r>
            <a:r>
              <a:rPr lang="en-US" sz="2400" b="1" dirty="0" smtClean="0"/>
              <a:t> Imagine that you have walked </a:t>
            </a:r>
            <a:r>
              <a:rPr lang="en-US" sz="2400" dirty="0" smtClean="0"/>
              <a:t>from the Mount of Olives to Jerusalem and are gathered with the disciples and some of the women and are praying in the </a:t>
            </a:r>
            <a:r>
              <a:rPr lang="en-US" sz="2400" i="1" dirty="0" smtClean="0"/>
              <a:t>upstairs room of a house</a:t>
            </a:r>
            <a:r>
              <a:rPr lang="en-US" sz="2400" dirty="0" smtClean="0"/>
              <a:t>: Peter stands up and explains to those gathered together and speaks that the prediction of the Holy Spirit coming will be fulfilled. He speaks about Judas Iscariot and what happened to him. They then select a disciple to replace Judas Iscariot.  (describe the upper room as having hewn stone walls, being lit with oil lamps and possibly being quite dark if there are no windows. It may have been slightly cool or damp as it is in May or June of the year.)  Read this section of the story now.</a:t>
            </a:r>
          </a:p>
          <a:p>
            <a:pPr lvl="0"/>
            <a:endParaRPr lang="en-US" sz="2400" dirty="0" smtClean="0"/>
          </a:p>
          <a:p>
            <a:r>
              <a:rPr lang="en-US" sz="2400" b="1" u="sng" dirty="0" smtClean="0"/>
              <a:t>Scene #3</a:t>
            </a:r>
            <a:r>
              <a:rPr lang="en-US" sz="2400" u="sng" dirty="0" smtClean="0"/>
              <a:t>: Acts 1: 15 – 26 </a:t>
            </a:r>
            <a:r>
              <a:rPr lang="en-US" sz="2400" dirty="0" smtClean="0"/>
              <a:t> </a:t>
            </a:r>
            <a:r>
              <a:rPr lang="en-US" sz="2400" b="1" dirty="0" smtClean="0"/>
              <a:t>you are gathered</a:t>
            </a:r>
            <a:r>
              <a:rPr lang="en-US" sz="2400" dirty="0" smtClean="0"/>
              <a:t>  in the room with 120 others when the disciples selected Matthias because Judas Iscariot was dead. Read this section of the story.</a:t>
            </a:r>
          </a:p>
          <a:p>
            <a:pPr lvl="0"/>
            <a:endParaRPr lang="en-US" sz="2100" dirty="0" smtClean="0"/>
          </a:p>
          <a:p>
            <a:endParaRPr lang="en-US" dirty="0"/>
          </a:p>
        </p:txBody>
      </p:sp>
      <p:sp>
        <p:nvSpPr>
          <p:cNvPr id="4" name="Slide Number Placeholder 3"/>
          <p:cNvSpPr>
            <a:spLocks noGrp="1"/>
          </p:cNvSpPr>
          <p:nvPr>
            <p:ph type="sldNum" sz="quarter" idx="12"/>
          </p:nvPr>
        </p:nvSpPr>
        <p:spPr/>
        <p:txBody>
          <a:bodyPr/>
          <a:lstStyle/>
          <a:p>
            <a:fld id="{C9ACFE7F-87FF-4A60-9B20-2E9084C43E3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847755"/>
          </a:xfrm>
          <a:prstGeom prst="rect">
            <a:avLst/>
          </a:prstGeom>
          <a:noFill/>
        </p:spPr>
        <p:txBody>
          <a:bodyPr wrap="square" rtlCol="0">
            <a:spAutoFit/>
          </a:bodyPr>
          <a:lstStyle/>
          <a:p>
            <a:pPr lvl="0"/>
            <a:r>
              <a:rPr lang="en-US" sz="2000" b="1" u="sng" dirty="0" smtClean="0"/>
              <a:t>Scene #4:</a:t>
            </a:r>
            <a:r>
              <a:rPr lang="en-US" sz="2000" u="sng" dirty="0" smtClean="0"/>
              <a:t> </a:t>
            </a:r>
            <a:r>
              <a:rPr lang="en-US" sz="2000" b="1" u="sng" dirty="0" smtClean="0"/>
              <a:t>Acts 2:1 - 13</a:t>
            </a:r>
            <a:r>
              <a:rPr lang="en-US" sz="2000" b="1" dirty="0" smtClean="0"/>
              <a:t>: Imagine Ten Days later</a:t>
            </a:r>
            <a:r>
              <a:rPr lang="en-US" sz="2000" dirty="0" smtClean="0"/>
              <a:t> – The receiving of the Holy Spirit. As we read this section, students are in Jerusalem. People are gathered in the house when the Holy Spirit descended. Again describe as much as you might know about the setting in the room. Read the story from the Bible with expression and emotion.</a:t>
            </a:r>
          </a:p>
          <a:p>
            <a:r>
              <a:rPr lang="en-US" sz="2000" dirty="0" smtClean="0"/>
              <a:t> </a:t>
            </a:r>
          </a:p>
          <a:p>
            <a:pPr lvl="0"/>
            <a:r>
              <a:rPr lang="en-US" sz="2000" b="1" dirty="0" smtClean="0"/>
              <a:t>Scene #5:</a:t>
            </a:r>
            <a:r>
              <a:rPr lang="en-US" sz="2000" dirty="0" smtClean="0"/>
              <a:t> Acts 2:13-36  </a:t>
            </a:r>
            <a:r>
              <a:rPr lang="en-US" sz="2000" b="1" dirty="0" smtClean="0"/>
              <a:t>Peter’s Sermon to people</a:t>
            </a:r>
          </a:p>
          <a:p>
            <a:pPr lvl="0"/>
            <a:r>
              <a:rPr lang="en-US" sz="2000" dirty="0" smtClean="0"/>
              <a:t>Again describe as much as you might know about the setting in the room. Read the story from the Bible with expression and emotion.</a:t>
            </a:r>
          </a:p>
          <a:p>
            <a:r>
              <a:rPr lang="en-US" sz="2000" b="1" dirty="0" smtClean="0"/>
              <a:t> </a:t>
            </a:r>
            <a:endParaRPr lang="en-US" sz="2000" dirty="0" smtClean="0"/>
          </a:p>
          <a:p>
            <a:pPr lvl="0"/>
            <a:r>
              <a:rPr lang="en-US" sz="2000" b="1" dirty="0" smtClean="0"/>
              <a:t>Scene #6: </a:t>
            </a:r>
            <a:r>
              <a:rPr lang="en-US" sz="2000" dirty="0" smtClean="0"/>
              <a:t> Acts 2:37-47 Discussion about Baptism</a:t>
            </a:r>
          </a:p>
          <a:p>
            <a:pPr lvl="1"/>
            <a:r>
              <a:rPr lang="en-US" sz="2000" b="1" dirty="0" smtClean="0"/>
              <a:t>Baptism with holy spirit – Pentecost</a:t>
            </a:r>
            <a:endParaRPr lang="en-US" sz="2000" dirty="0" smtClean="0"/>
          </a:p>
          <a:p>
            <a:pPr lvl="1"/>
            <a:r>
              <a:rPr lang="en-US" sz="2000" b="1" dirty="0" smtClean="0"/>
              <a:t>Baptism with water – Pentecost</a:t>
            </a:r>
          </a:p>
          <a:p>
            <a:pPr lvl="1"/>
            <a:endParaRPr lang="en-US" sz="1400" b="1" dirty="0" smtClean="0"/>
          </a:p>
          <a:p>
            <a:r>
              <a:rPr lang="en-US" sz="2000" b="1" dirty="0" smtClean="0"/>
              <a:t>Summary:</a:t>
            </a:r>
            <a:endParaRPr lang="en-US" sz="2000" dirty="0" smtClean="0"/>
          </a:p>
          <a:p>
            <a:r>
              <a:rPr lang="en-US" sz="2000" dirty="0" smtClean="0"/>
              <a:t>Of the scenes that they found themselves in.</a:t>
            </a:r>
          </a:p>
          <a:p>
            <a:r>
              <a:rPr lang="en-US" sz="2000" b="1" dirty="0" smtClean="0"/>
              <a:t>  </a:t>
            </a:r>
            <a:endParaRPr lang="en-US" sz="2000" dirty="0" smtClean="0"/>
          </a:p>
          <a:p>
            <a:r>
              <a:rPr lang="en-US" sz="2000" b="1" dirty="0" smtClean="0"/>
              <a:t>Conclusion:</a:t>
            </a:r>
            <a:r>
              <a:rPr lang="en-US" sz="2000" dirty="0" smtClean="0"/>
              <a:t> The Holy Spirit lives in each of us who has accepted Jesus as our Lord and Saviour.</a:t>
            </a:r>
            <a:endParaRPr lang="en-US" dirty="0"/>
          </a:p>
        </p:txBody>
      </p:sp>
      <p:sp>
        <p:nvSpPr>
          <p:cNvPr id="3" name="Slide Number Placeholder 2"/>
          <p:cNvSpPr>
            <a:spLocks noGrp="1"/>
          </p:cNvSpPr>
          <p:nvPr>
            <p:ph type="sldNum" sz="quarter" idx="12"/>
          </p:nvPr>
        </p:nvSpPr>
        <p:spPr/>
        <p:txBody>
          <a:bodyPr/>
          <a:lstStyle/>
          <a:p>
            <a:fld id="{C9ACFE7F-87FF-4A60-9B20-2E9084C43E3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lvl="0" algn="l"/>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6">
                    <a:lumMod val="50000"/>
                  </a:schemeClr>
                </a:solidFill>
              </a:rPr>
              <a:t/>
            </a:r>
            <a:br>
              <a:rPr lang="en-US" dirty="0" smtClean="0">
                <a:solidFill>
                  <a:schemeClr val="accent6">
                    <a:lumMod val="50000"/>
                  </a:schemeClr>
                </a:solidFill>
              </a:rPr>
            </a:br>
            <a:r>
              <a:rPr lang="en-US" sz="2700" b="1" dirty="0" smtClean="0">
                <a:solidFill>
                  <a:srgbClr val="C00000"/>
                </a:solidFill>
              </a:rPr>
              <a:t> Lesson Strategy # 2  </a:t>
            </a:r>
            <a:r>
              <a:rPr lang="en-US" sz="2700" dirty="0" smtClean="0">
                <a:solidFill>
                  <a:srgbClr val="C00000"/>
                </a:solidFill>
              </a:rPr>
              <a:t>      </a:t>
            </a:r>
            <a:r>
              <a:rPr lang="en-US" dirty="0" smtClean="0">
                <a:solidFill>
                  <a:srgbClr val="C00000"/>
                </a:solidFill>
              </a:rPr>
              <a:t>Reader’s Theatre</a:t>
            </a:r>
            <a:r>
              <a:rPr lang="en-US" dirty="0" smtClean="0">
                <a:solidFill>
                  <a:schemeClr val="accent6">
                    <a:lumMod val="50000"/>
                  </a:schemeClr>
                </a:solidFill>
              </a:rPr>
              <a:t/>
            </a:r>
            <a:br>
              <a:rPr lang="en-US"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endParaRPr lang="en-US" dirty="0">
              <a:solidFill>
                <a:schemeClr val="accent6">
                  <a:lumMod val="50000"/>
                </a:schemeClr>
              </a:solidFill>
            </a:endParaRPr>
          </a:p>
        </p:txBody>
      </p:sp>
      <p:sp>
        <p:nvSpPr>
          <p:cNvPr id="3" name="Content Placeholder 2"/>
          <p:cNvSpPr>
            <a:spLocks noGrp="1"/>
          </p:cNvSpPr>
          <p:nvPr>
            <p:ph idx="1"/>
          </p:nvPr>
        </p:nvSpPr>
        <p:spPr>
          <a:xfrm>
            <a:off x="457200" y="1752600"/>
            <a:ext cx="8229600" cy="4419600"/>
          </a:xfrm>
        </p:spPr>
        <p:txBody>
          <a:bodyPr>
            <a:normAutofit fontScale="77500" lnSpcReduction="20000"/>
          </a:bodyPr>
          <a:lstStyle/>
          <a:p>
            <a:r>
              <a:rPr lang="en-US" dirty="0" smtClean="0">
                <a:solidFill>
                  <a:srgbClr val="C00000"/>
                </a:solidFill>
              </a:rPr>
              <a:t>Students can read the stories of the Ascension and Pentecost in Acts 1 and 2  like a readers theatre. Readers Theatre is where certain students are select the role of a character in the story and read that portion; the narrator reads his/her specific part when telling the story. For example someone is Peter, someone else  reads what Jesus says, etc. (Do a demonstration first for the students.)</a:t>
            </a:r>
          </a:p>
          <a:p>
            <a:endParaRPr lang="en-US" dirty="0" smtClean="0">
              <a:solidFill>
                <a:srgbClr val="C00000"/>
              </a:solidFill>
            </a:endParaRPr>
          </a:p>
          <a:p>
            <a:r>
              <a:rPr lang="en-US" dirty="0" smtClean="0">
                <a:solidFill>
                  <a:srgbClr val="C00000"/>
                </a:solidFill>
              </a:rPr>
              <a:t>Divide the story into scenes like in teaching strategy #1 – Imagine you are at the event. Also provide background information like in imagine the event. This makes it more real to the students.</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C9ACFE7F-87FF-4A60-9B20-2E9084C43E3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1 &amp; 2 </a:t>
            </a:r>
            <a:endParaRPr lang="en-US" dirty="0"/>
          </a:p>
        </p:txBody>
      </p:sp>
      <p:sp>
        <p:nvSpPr>
          <p:cNvPr id="3" name="Subtitle 2"/>
          <p:cNvSpPr>
            <a:spLocks noGrp="1"/>
          </p:cNvSpPr>
          <p:nvPr>
            <p:ph type="subTitle" idx="1"/>
          </p:nvPr>
        </p:nvSpPr>
        <p:spPr/>
        <p:txBody>
          <a:bodyPr/>
          <a:lstStyle/>
          <a:p>
            <a:r>
              <a:rPr lang="en-US" dirty="0" smtClean="0"/>
              <a:t>Ascension </a:t>
            </a:r>
          </a:p>
          <a:p>
            <a:r>
              <a:rPr lang="en-US" dirty="0" smtClean="0"/>
              <a:t>Pentecost/</a:t>
            </a:r>
            <a:r>
              <a:rPr lang="en-US" dirty="0" err="1" smtClean="0"/>
              <a:t>Shavout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1"/>
            <a:ext cx="8229600" cy="5940088"/>
          </a:xfrm>
          <a:prstGeom prst="rect">
            <a:avLst/>
          </a:prstGeom>
          <a:noFill/>
        </p:spPr>
        <p:txBody>
          <a:bodyPr wrap="square" rtlCol="0">
            <a:spAutoFit/>
          </a:bodyPr>
          <a:lstStyle/>
          <a:p>
            <a:pPr algn="ctr"/>
            <a:r>
              <a:rPr lang="en-US" sz="2400" b="1" i="1" dirty="0" smtClean="0"/>
              <a:t>Acts 1</a:t>
            </a:r>
            <a:endParaRPr lang="en-US" sz="2400" b="1" dirty="0" smtClean="0"/>
          </a:p>
          <a:p>
            <a:r>
              <a:rPr lang="en-US" sz="2000" b="1" dirty="0" smtClean="0">
                <a:solidFill>
                  <a:schemeClr val="tx2"/>
                </a:solidFill>
              </a:rPr>
              <a:t>Jesus Taken Up Into Heaven – The Ascension</a:t>
            </a:r>
          </a:p>
          <a:p>
            <a:r>
              <a:rPr lang="en-US" b="1" dirty="0" smtClean="0"/>
              <a:t>1</a:t>
            </a:r>
            <a:r>
              <a:rPr lang="en-US" sz="2400" b="1" dirty="0" smtClean="0"/>
              <a:t> </a:t>
            </a:r>
            <a:r>
              <a:rPr lang="en-US" sz="2400" dirty="0" smtClean="0"/>
              <a:t>In my former book, </a:t>
            </a:r>
            <a:r>
              <a:rPr lang="en-US" sz="2400" dirty="0" err="1" smtClean="0"/>
              <a:t>Theophilus</a:t>
            </a:r>
            <a:r>
              <a:rPr lang="en-US" sz="2400" dirty="0" smtClean="0"/>
              <a:t>, I wrote about all that Jesus began to do and to teach </a:t>
            </a:r>
            <a:r>
              <a:rPr lang="en-US" sz="2400" b="1" baseline="30000" dirty="0" smtClean="0"/>
              <a:t>2 </a:t>
            </a:r>
            <a:r>
              <a:rPr lang="en-US" sz="2400" dirty="0" smtClean="0"/>
              <a:t>until the day he was taken up to heaven, after giving instructions through the Holy Spirit to the apostles he had chosen.</a:t>
            </a:r>
          </a:p>
          <a:p>
            <a:r>
              <a:rPr lang="en-US" sz="2400" b="1" baseline="30000" dirty="0" smtClean="0"/>
              <a:t>3 </a:t>
            </a:r>
            <a:r>
              <a:rPr lang="en-US" sz="2400" dirty="0" smtClean="0"/>
              <a:t>After his suffering, he presented himself to them and gave many convincing proofs that he was alive. He appeared to them over a period of forty days and spoke about the kingdom of God. </a:t>
            </a:r>
          </a:p>
          <a:p>
            <a:r>
              <a:rPr lang="en-US" sz="2400" b="1" baseline="30000" dirty="0" smtClean="0"/>
              <a:t>4 </a:t>
            </a:r>
            <a:r>
              <a:rPr lang="en-US" sz="2400" dirty="0" smtClean="0"/>
              <a:t>On one occasion, while he was eating with them, he gave them this command:</a:t>
            </a:r>
            <a:r>
              <a:rPr lang="en-US" sz="2400" b="1" dirty="0" smtClean="0">
                <a:solidFill>
                  <a:schemeClr val="tx2"/>
                </a:solidFill>
              </a:rPr>
              <a:t> </a:t>
            </a:r>
            <a:r>
              <a:rPr lang="en-US" sz="2400" b="1" dirty="0" smtClean="0">
                <a:solidFill>
                  <a:srgbClr val="FF0000"/>
                </a:solidFill>
              </a:rPr>
              <a:t>“Do not leave Jerusalem, but wait for the gift my Father promised, which you have heard me speak about. </a:t>
            </a:r>
            <a:r>
              <a:rPr lang="en-US" sz="2400" b="1" baseline="30000" dirty="0" smtClean="0">
                <a:solidFill>
                  <a:srgbClr val="FF0000"/>
                </a:solidFill>
              </a:rPr>
              <a:t>5 </a:t>
            </a:r>
            <a:r>
              <a:rPr lang="en-US" sz="2400" b="1" dirty="0" smtClean="0">
                <a:solidFill>
                  <a:srgbClr val="FF0000"/>
                </a:solidFill>
              </a:rPr>
              <a:t>For John baptized with</a:t>
            </a:r>
            <a:r>
              <a:rPr lang="en-US" sz="2400" b="1" baseline="30000" dirty="0" smtClean="0">
                <a:solidFill>
                  <a:srgbClr val="FF0000"/>
                </a:solidFill>
              </a:rPr>
              <a:t>[</a:t>
            </a:r>
            <a:r>
              <a:rPr lang="en-US" sz="2400" b="1" u="sng" baseline="30000" dirty="0" smtClean="0">
                <a:solidFill>
                  <a:srgbClr val="FF0000"/>
                </a:solidFill>
                <a:hlinkClick r:id="rId3" tooltip="See footnote a"/>
              </a:rPr>
              <a:t>a</a:t>
            </a:r>
            <a:r>
              <a:rPr lang="en-US" sz="2400" b="1" baseline="30000" dirty="0" smtClean="0">
                <a:solidFill>
                  <a:srgbClr val="FF0000"/>
                </a:solidFill>
              </a:rPr>
              <a:t>]</a:t>
            </a:r>
            <a:r>
              <a:rPr lang="en-US" sz="2400" b="1" dirty="0" smtClean="0">
                <a:solidFill>
                  <a:srgbClr val="FF0000"/>
                </a:solidFill>
              </a:rPr>
              <a:t> water, but in a few days you will be baptized with</a:t>
            </a:r>
            <a:r>
              <a:rPr lang="en-US" sz="2400" b="1" baseline="30000" dirty="0" smtClean="0">
                <a:solidFill>
                  <a:srgbClr val="FF0000"/>
                </a:solidFill>
              </a:rPr>
              <a:t>[</a:t>
            </a:r>
            <a:r>
              <a:rPr lang="en-US" sz="2400" b="1" u="sng" baseline="30000" dirty="0" smtClean="0">
                <a:solidFill>
                  <a:srgbClr val="FF0000"/>
                </a:solidFill>
                <a:hlinkClick r:id="rId3" tooltip="See footnote b"/>
              </a:rPr>
              <a:t>b</a:t>
            </a:r>
            <a:r>
              <a:rPr lang="en-US" sz="2400" b="1" baseline="30000" dirty="0" smtClean="0">
                <a:solidFill>
                  <a:srgbClr val="FF0000"/>
                </a:solidFill>
              </a:rPr>
              <a:t>]</a:t>
            </a:r>
            <a:r>
              <a:rPr lang="en-US" sz="2400" b="1" dirty="0" smtClean="0">
                <a:solidFill>
                  <a:srgbClr val="FF0000"/>
                </a:solidFill>
              </a:rPr>
              <a:t> the Holy Spirit.”</a:t>
            </a:r>
          </a:p>
          <a:p>
            <a:endParaRPr lang="en-US" sz="2400" b="1" dirty="0" smtClean="0">
              <a:solidFill>
                <a:schemeClr val="tx2"/>
              </a:solidFill>
            </a:endParaRPr>
          </a:p>
        </p:txBody>
      </p:sp>
      <p:sp>
        <p:nvSpPr>
          <p:cNvPr id="5" name="Slide Number Placeholder 4"/>
          <p:cNvSpPr>
            <a:spLocks noGrp="1"/>
          </p:cNvSpPr>
          <p:nvPr>
            <p:ph type="sldNum" sz="quarter" idx="12"/>
          </p:nvPr>
        </p:nvSpPr>
        <p:spPr/>
        <p:txBody>
          <a:bodyPr/>
          <a:lstStyle/>
          <a:p>
            <a:fld id="{C9ACFE7F-87FF-4A60-9B20-2E9084C43E37}"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1614</Words>
  <Application>Microsoft Office PowerPoint</Application>
  <PresentationFormat>On-screen Show (4:3)</PresentationFormat>
  <Paragraphs>170</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Lesson Teaching Strategy # 1 Imagine you are at the scene of the event.</vt:lpstr>
      <vt:lpstr>Slide 3</vt:lpstr>
      <vt:lpstr>Slide 4</vt:lpstr>
      <vt:lpstr>Slide 5</vt:lpstr>
      <vt:lpstr>Slide 6</vt:lpstr>
      <vt:lpstr>   Lesson Strategy # 2        Reader’s Theatre  </vt:lpstr>
      <vt:lpstr>Acts 1 &amp; 2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53</cp:revision>
  <dcterms:created xsi:type="dcterms:W3CDTF">2018-02-16T14:54:47Z</dcterms:created>
  <dcterms:modified xsi:type="dcterms:W3CDTF">2018-02-21T03:29:14Z</dcterms:modified>
</cp:coreProperties>
</file>