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61" r:id="rId3"/>
    <p:sldId id="274" r:id="rId4"/>
    <p:sldId id="267" r:id="rId5"/>
    <p:sldId id="278" r:id="rId6"/>
    <p:sldId id="270" r:id="rId7"/>
    <p:sldId id="269" r:id="rId8"/>
    <p:sldId id="264" r:id="rId9"/>
    <p:sldId id="258" r:id="rId10"/>
    <p:sldId id="263" r:id="rId11"/>
    <p:sldId id="262" r:id="rId12"/>
    <p:sldId id="257" r:id="rId13"/>
    <p:sldId id="271" r:id="rId14"/>
    <p:sldId id="272" r:id="rId15"/>
    <p:sldId id="260" r:id="rId16"/>
    <p:sldId id="273" r:id="rId17"/>
    <p:sldId id="275" r:id="rId18"/>
    <p:sldId id="27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466" autoAdjust="0"/>
  </p:normalViewPr>
  <p:slideViewPr>
    <p:cSldViewPr>
      <p:cViewPr>
        <p:scale>
          <a:sx n="66" d="100"/>
          <a:sy n="66" d="100"/>
        </p:scale>
        <p:origin x="-1422" y="3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09F984-2081-47A4-8D37-8C5AA6660F84}" type="datetimeFigureOut">
              <a:rPr lang="en-US" smtClean="0"/>
              <a:pPr/>
              <a:t>3/15/2019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12FD86-5E96-4F9E-BF07-B1A9958DC5E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interest.com/pin/434175220316781804/"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i.pinimg.com/564x/f9/e3/eb/f9e3eb333b25bf0cfadbbb5bc64f0650.jp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b="0" i="0" kern="1200" dirty="0" smtClean="0">
                <a:solidFill>
                  <a:schemeClr val="tx1"/>
                </a:solidFill>
                <a:latin typeface="+mn-lt"/>
                <a:ea typeface="+mn-ea"/>
                <a:cs typeface="+mn-cs"/>
              </a:rPr>
              <a:t>The Shofar is mentioned seventy two times in the bible in various contexts and functions.</a:t>
            </a:r>
          </a:p>
          <a:p>
            <a:r>
              <a:rPr lang="en-US" sz="1200" b="0" i="0" kern="1200" dirty="0" smtClean="0">
                <a:solidFill>
                  <a:schemeClr val="tx1"/>
                </a:solidFill>
                <a:latin typeface="+mn-lt"/>
                <a:ea typeface="+mn-ea"/>
                <a:cs typeface="+mn-cs"/>
              </a:rPr>
              <a:t>In the revelation of Sinai the very strong sound of a Shofar, which shocked (made people tremble) the people, was heard among the sounds and bolts. Here is the description in the book of Exodus (29, 16-19): 16…”And it came to pass on the third day in the morning, that there were thunders and lightning, and a thick cloud upon the mount, and the voice of the trumpet exceeding loud; so that all the people that was in the camp trembled.</a:t>
            </a:r>
          </a:p>
          <a:p>
            <a:r>
              <a:rPr lang="en-US" sz="1200" b="0" i="0" kern="1200" dirty="0" smtClean="0">
                <a:solidFill>
                  <a:schemeClr val="tx1"/>
                </a:solidFill>
                <a:latin typeface="+mn-lt"/>
                <a:ea typeface="+mn-ea"/>
                <a:cs typeface="+mn-cs"/>
              </a:rPr>
              <a:t>17…”And Moses brought forth the people out of the camp to meet with God; and they stood at the nether part of the mount.”</a:t>
            </a:r>
          </a:p>
          <a:p>
            <a:r>
              <a:rPr lang="en-US" sz="1200" b="0" i="0" kern="1200" dirty="0" smtClean="0">
                <a:solidFill>
                  <a:schemeClr val="tx1"/>
                </a:solidFill>
                <a:latin typeface="+mn-lt"/>
                <a:ea typeface="+mn-ea"/>
                <a:cs typeface="+mn-cs"/>
              </a:rPr>
              <a:t>18…”And Mount Sinai was altogether on a smoke, because the LORD descended upon it in fire: and the smoke thereof ascended as the smoke of a furnace, and the whole mount quaked greatly.”</a:t>
            </a:r>
          </a:p>
          <a:p>
            <a:r>
              <a:rPr lang="en-US" sz="1200" b="0" i="0" kern="1200" dirty="0" smtClean="0">
                <a:solidFill>
                  <a:schemeClr val="tx1"/>
                </a:solidFill>
                <a:latin typeface="+mn-lt"/>
                <a:ea typeface="+mn-ea"/>
                <a:cs typeface="+mn-cs"/>
              </a:rPr>
              <a:t>19…”And when the voice of the trumpet sounded long, and waxed louder and louder, Moses spoke, and God answered him by a voice.”</a:t>
            </a:r>
          </a:p>
          <a:p>
            <a:r>
              <a:rPr lang="en-US" sz="1200" b="0" i="0" kern="1200" dirty="0" smtClean="0">
                <a:solidFill>
                  <a:schemeClr val="tx1"/>
                </a:solidFill>
                <a:latin typeface="+mn-lt"/>
                <a:ea typeface="+mn-ea"/>
                <a:cs typeface="+mn-cs"/>
              </a:rPr>
              <a:t>The role of the Shofar in the description of receiving the Torah at Mount Sinai may be the strongest expression of the magic, supernatural, enchanted nature of the Shofar, which had such an impact on the imagination of people through the ages.</a:t>
            </a:r>
          </a:p>
          <a:p>
            <a:r>
              <a:rPr lang="en-US" sz="1200" b="0" i="0" kern="1200" dirty="0" smtClean="0">
                <a:solidFill>
                  <a:schemeClr val="tx1"/>
                </a:solidFill>
                <a:latin typeface="+mn-lt"/>
                <a:ea typeface="+mn-ea"/>
                <a:cs typeface="+mn-cs"/>
              </a:rPr>
              <a:t>In the description of the conquests of Joshua and the People of Israel, the </a:t>
            </a:r>
            <a:r>
              <a:rPr lang="en-US" sz="1200" b="1" i="0" kern="1200" dirty="0" smtClean="0">
                <a:solidFill>
                  <a:schemeClr val="tx1"/>
                </a:solidFill>
                <a:latin typeface="+mn-lt"/>
                <a:ea typeface="+mn-ea"/>
                <a:cs typeface="+mn-cs"/>
              </a:rPr>
              <a:t>walls of Jericho came tumbling down</a:t>
            </a:r>
            <a:r>
              <a:rPr lang="en-US" sz="1200" b="0" i="0" kern="1200" dirty="0" smtClean="0">
                <a:solidFill>
                  <a:schemeClr val="tx1"/>
                </a:solidFill>
                <a:latin typeface="+mn-lt"/>
                <a:ea typeface="+mn-ea"/>
                <a:cs typeface="+mn-cs"/>
              </a:rPr>
              <a:t> after blowing the </a:t>
            </a:r>
            <a:r>
              <a:rPr lang="en-US" sz="1200" b="0" i="0" kern="1200" dirty="0" err="1" smtClean="0">
                <a:solidFill>
                  <a:schemeClr val="tx1"/>
                </a:solidFill>
                <a:latin typeface="+mn-lt"/>
                <a:ea typeface="+mn-ea"/>
                <a:cs typeface="+mn-cs"/>
              </a:rPr>
              <a:t>Shofars</a:t>
            </a:r>
            <a:r>
              <a:rPr lang="en-US" sz="1200" b="0" i="0" kern="1200" dirty="0" smtClean="0">
                <a:solidFill>
                  <a:schemeClr val="tx1"/>
                </a:solidFill>
                <a:latin typeface="+mn-lt"/>
                <a:ea typeface="+mn-ea"/>
                <a:cs typeface="+mn-cs"/>
              </a:rPr>
              <a:t>. And so it is written in the book of Joshua (6, 1-20) about the conquest of Jericho and falling of its walls:</a:t>
            </a:r>
          </a:p>
          <a:p>
            <a:r>
              <a:rPr lang="en-US" sz="1200" b="0" i="0" kern="1200" dirty="0" smtClean="0">
                <a:solidFill>
                  <a:schemeClr val="tx1"/>
                </a:solidFill>
                <a:latin typeface="+mn-lt"/>
                <a:ea typeface="+mn-ea"/>
                <a:cs typeface="+mn-cs"/>
              </a:rPr>
              <a:t>“1 Now Jericho was tightly shut up because of the Israelites. No one went out and no one came in. 2 Then the LORD said to Joshua, “See, I have delivered Jericho into your hands, along with its king and its fighting men. 3 March around the city once with all the armed men. Do this for six days. 4 Have seven priests carry trumpets of rams’ horns* in front of the ark. On the seventh day, march around the city seven times, with the priests blowing the trumpets. 5 When you hear them sound a long blast on the trumpets, have all the people give a loud shout; then the wall of the city will collapse…”</a:t>
            </a:r>
          </a:p>
          <a:p>
            <a:r>
              <a:rPr lang="en-US" sz="1200" b="0" i="0" kern="1200" dirty="0" smtClean="0">
                <a:solidFill>
                  <a:schemeClr val="tx1"/>
                </a:solidFill>
                <a:latin typeface="+mn-lt"/>
                <a:ea typeface="+mn-ea"/>
                <a:cs typeface="+mn-cs"/>
              </a:rPr>
              <a:t>In various places in the Bible the Shofar is conceived as an instrument, used by God himself:</a:t>
            </a:r>
          </a:p>
          <a:p>
            <a:r>
              <a:rPr lang="en-US" sz="1200" b="1" i="0" kern="1200" dirty="0" smtClean="0">
                <a:solidFill>
                  <a:schemeClr val="tx1"/>
                </a:solidFill>
                <a:latin typeface="+mn-lt"/>
                <a:ea typeface="+mn-ea"/>
                <a:cs typeface="+mn-cs"/>
              </a:rPr>
              <a:t>“Then the LORD will appear over them; his arrow will flash like lightning. The Sovereign LORD will sound the trumpet…”</a:t>
            </a:r>
            <a:r>
              <a:rPr lang="en-US" sz="1200" b="0" i="0" kern="1200" dirty="0" smtClean="0">
                <a:solidFill>
                  <a:schemeClr val="tx1"/>
                </a:solidFill>
                <a:latin typeface="+mn-lt"/>
                <a:ea typeface="+mn-ea"/>
                <a:cs typeface="+mn-cs"/>
              </a:rPr>
              <a:t> (Zechariah 9:14).</a:t>
            </a:r>
          </a:p>
          <a:p>
            <a:r>
              <a:rPr lang="en-US" sz="1200" b="0" i="0" kern="1200" dirty="0" smtClean="0">
                <a:solidFill>
                  <a:schemeClr val="tx1"/>
                </a:solidFill>
                <a:latin typeface="+mn-lt"/>
                <a:ea typeface="+mn-ea"/>
                <a:cs typeface="+mn-cs"/>
              </a:rPr>
              <a:t>The sign is given with the Shofar, it is the symbol of God, it is God’s voice.</a:t>
            </a:r>
          </a:p>
          <a:p>
            <a:r>
              <a:rPr lang="en-US" sz="1200" b="0" i="0" kern="1200" dirty="0" smtClean="0">
                <a:solidFill>
                  <a:schemeClr val="tx1"/>
                </a:solidFill>
                <a:latin typeface="+mn-lt"/>
                <a:ea typeface="+mn-ea"/>
                <a:cs typeface="+mn-cs"/>
              </a:rPr>
              <a:t>The Shofar is mentioned in the Bible also in other events and images connected with might, awe and fear.</a:t>
            </a:r>
          </a:p>
          <a:p>
            <a:r>
              <a:rPr lang="en-US" sz="1200" b="0" i="0" kern="1200" dirty="0" smtClean="0">
                <a:solidFill>
                  <a:schemeClr val="tx1"/>
                </a:solidFill>
                <a:latin typeface="+mn-lt"/>
                <a:ea typeface="+mn-ea"/>
                <a:cs typeface="+mn-cs"/>
              </a:rPr>
              <a:t>The Shofar was used, usually, for the following </a:t>
            </a:r>
            <a:r>
              <a:rPr lang="en-US" sz="1200" b="1" i="0" kern="1200" dirty="0" smtClean="0">
                <a:solidFill>
                  <a:schemeClr val="tx1"/>
                </a:solidFill>
                <a:latin typeface="+mn-lt"/>
                <a:ea typeface="+mn-ea"/>
                <a:cs typeface="+mn-cs"/>
              </a:rPr>
              <a:t>military purposes</a:t>
            </a:r>
            <a:r>
              <a:rPr lang="en-US" sz="1200" b="0" i="0" kern="1200" dirty="0" smtClean="0">
                <a:solidFill>
                  <a:schemeClr val="tx1"/>
                </a:solidFill>
                <a:latin typeface="+mn-lt"/>
                <a:ea typeface="+mn-ea"/>
                <a:cs typeface="+mn-cs"/>
              </a:rPr>
              <a:t>:</a:t>
            </a:r>
          </a:p>
          <a:p>
            <a:r>
              <a:rPr lang="en-US" sz="1200" b="0" i="0" kern="1200" dirty="0" smtClean="0">
                <a:solidFill>
                  <a:schemeClr val="tx1"/>
                </a:solidFill>
                <a:latin typeface="+mn-lt"/>
                <a:ea typeface="+mn-ea"/>
                <a:cs typeface="+mn-cs"/>
              </a:rPr>
              <a:t>Signaling and alerting: Ehud and Nehemiah use it to summon their men (Judges 3:27; Nehemiah 4:12-14).</a:t>
            </a:r>
          </a:p>
          <a:p>
            <a:r>
              <a:rPr lang="en-US" sz="1200" b="0" i="0" kern="1200" dirty="0" smtClean="0">
                <a:solidFill>
                  <a:schemeClr val="tx1"/>
                </a:solidFill>
                <a:latin typeface="+mn-lt"/>
                <a:ea typeface="+mn-ea"/>
                <a:cs typeface="+mn-cs"/>
              </a:rPr>
              <a:t>Weapon for frightening the enemy (Judges 7:22)</a:t>
            </a:r>
          </a:p>
          <a:p>
            <a:r>
              <a:rPr lang="en-US" sz="1200" b="0" i="0" kern="1200" dirty="0" smtClean="0">
                <a:solidFill>
                  <a:schemeClr val="tx1"/>
                </a:solidFill>
                <a:latin typeface="+mn-lt"/>
                <a:ea typeface="+mn-ea"/>
                <a:cs typeface="+mn-cs"/>
              </a:rPr>
              <a:t>Announcing victory (Samuel A 13:3)</a:t>
            </a:r>
          </a:p>
          <a:p>
            <a:r>
              <a:rPr lang="en-US" sz="1200" b="0" i="0" kern="1200" dirty="0" smtClean="0">
                <a:solidFill>
                  <a:schemeClr val="tx1"/>
                </a:solidFill>
                <a:latin typeface="+mn-lt"/>
                <a:ea typeface="+mn-ea"/>
                <a:cs typeface="+mn-cs"/>
              </a:rPr>
              <a:t>Announcing rebellion (Samuel B 20:1)</a:t>
            </a:r>
          </a:p>
          <a:p>
            <a:r>
              <a:rPr lang="en-US" sz="1200" b="0" i="0" kern="1200" dirty="0" smtClean="0">
                <a:solidFill>
                  <a:schemeClr val="tx1"/>
                </a:solidFill>
                <a:latin typeface="+mn-lt"/>
                <a:ea typeface="+mn-ea"/>
                <a:cs typeface="+mn-cs"/>
              </a:rPr>
              <a:t>Cease fighting (Samuel B 20:22)</a:t>
            </a:r>
          </a:p>
          <a:p>
            <a:r>
              <a:rPr lang="en-US" sz="1200" b="0" i="0" kern="1200" dirty="0" smtClean="0">
                <a:solidFill>
                  <a:schemeClr val="tx1"/>
                </a:solidFill>
                <a:latin typeface="+mn-lt"/>
                <a:ea typeface="+mn-ea"/>
                <a:cs typeface="+mn-cs"/>
              </a:rPr>
              <a:t>Warning sign about approaching enemy (Jeremiah 4:21; Hosea 5:8; and other)</a:t>
            </a:r>
          </a:p>
          <a:p>
            <a:r>
              <a:rPr lang="en-US" sz="1200" b="0" i="0" kern="1200" dirty="0" smtClean="0">
                <a:solidFill>
                  <a:schemeClr val="tx1"/>
                </a:solidFill>
                <a:latin typeface="+mn-lt"/>
                <a:ea typeface="+mn-ea"/>
                <a:cs typeface="+mn-cs"/>
              </a:rPr>
              <a:t>The prophet is likened to a </a:t>
            </a:r>
            <a:r>
              <a:rPr lang="en-US" sz="1200" b="1" i="0" kern="1200" dirty="0" smtClean="0">
                <a:solidFill>
                  <a:schemeClr val="tx1"/>
                </a:solidFill>
                <a:latin typeface="+mn-lt"/>
                <a:ea typeface="+mn-ea"/>
                <a:cs typeface="+mn-cs"/>
              </a:rPr>
              <a:t>scout blowing the Shofar</a:t>
            </a:r>
            <a:r>
              <a:rPr lang="en-US" sz="1200" b="0" i="0" kern="1200" dirty="0" smtClean="0">
                <a:solidFill>
                  <a:schemeClr val="tx1"/>
                </a:solidFill>
                <a:latin typeface="+mn-lt"/>
                <a:ea typeface="+mn-ea"/>
                <a:cs typeface="+mn-cs"/>
              </a:rPr>
              <a:t> to warn the people (Ezekiel 33:1-6).</a:t>
            </a:r>
          </a:p>
          <a:p>
            <a:r>
              <a:rPr lang="en-US" sz="1200" b="1" i="0" kern="1200" dirty="0" smtClean="0">
                <a:solidFill>
                  <a:schemeClr val="tx1"/>
                </a:solidFill>
                <a:latin typeface="+mn-lt"/>
                <a:ea typeface="+mn-ea"/>
                <a:cs typeface="+mn-cs"/>
              </a:rPr>
              <a:t>The scout’s Shofar and the army’s Shofar</a:t>
            </a:r>
            <a:r>
              <a:rPr lang="en-US" sz="1200" b="0" i="0" kern="1200" dirty="0" smtClean="0">
                <a:solidFill>
                  <a:schemeClr val="tx1"/>
                </a:solidFill>
                <a:latin typeface="+mn-lt"/>
                <a:ea typeface="+mn-ea"/>
                <a:cs typeface="+mn-cs"/>
              </a:rPr>
              <a:t> are joined together in the description of the day of the Lord (Zephaniah 1:16).</a:t>
            </a:r>
          </a:p>
          <a:p>
            <a:r>
              <a:rPr lang="en-US" sz="1200" b="0" i="0" kern="1200" dirty="0" smtClean="0">
                <a:solidFill>
                  <a:schemeClr val="tx1"/>
                </a:solidFill>
                <a:latin typeface="+mn-lt"/>
                <a:ea typeface="+mn-ea"/>
                <a:cs typeface="+mn-cs"/>
              </a:rPr>
              <a:t>It is also written: “And it shall come to pass in that day, that a great horn shall be blown;” (Isaiah 27:13).</a:t>
            </a:r>
          </a:p>
          <a:p>
            <a:r>
              <a:rPr lang="en-US" sz="1200" b="0" i="0" kern="1200" dirty="0" smtClean="0">
                <a:solidFill>
                  <a:schemeClr val="tx1"/>
                </a:solidFill>
                <a:latin typeface="+mn-lt"/>
                <a:ea typeface="+mn-ea"/>
                <a:cs typeface="+mn-cs"/>
              </a:rPr>
              <a:t>It was customary to blow the Shofar on </a:t>
            </a:r>
            <a:r>
              <a:rPr lang="en-US" sz="1200" b="1" i="0" kern="1200" dirty="0" smtClean="0">
                <a:solidFill>
                  <a:schemeClr val="tx1"/>
                </a:solidFill>
                <a:latin typeface="+mn-lt"/>
                <a:ea typeface="+mn-ea"/>
                <a:cs typeface="+mn-cs"/>
              </a:rPr>
              <a:t>coronations</a:t>
            </a:r>
            <a:r>
              <a:rPr lang="en-US" sz="1200" b="0" i="0" kern="1200" dirty="0" smtClean="0">
                <a:solidFill>
                  <a:schemeClr val="tx1"/>
                </a:solidFill>
                <a:latin typeface="+mn-lt"/>
                <a:ea typeface="+mn-ea"/>
                <a:cs typeface="+mn-cs"/>
              </a:rPr>
              <a:t>, like in the story of Absalom (2 Samuel 15:10) and of Jehu (2 Kings 9:13), as well as upon the coronation of God on the entire universe (Psalms 47:6; 68:6)</a:t>
            </a:r>
          </a:p>
          <a:p>
            <a:r>
              <a:rPr lang="en-US" sz="1200" b="0" i="0" kern="1200" dirty="0" smtClean="0">
                <a:solidFill>
                  <a:schemeClr val="tx1"/>
                </a:solidFill>
                <a:latin typeface="+mn-lt"/>
                <a:ea typeface="+mn-ea"/>
                <a:cs typeface="+mn-cs"/>
              </a:rPr>
              <a:t>The Shofar is mentioned on occasions of festivals and worship, like on the occasion of bringing up the Holy Ark (2 Samuel 6:15) and in the repentance of </a:t>
            </a:r>
            <a:r>
              <a:rPr lang="en-US" sz="1200" b="0" i="0" kern="1200" dirty="0" err="1" smtClean="0">
                <a:solidFill>
                  <a:schemeClr val="tx1"/>
                </a:solidFill>
                <a:latin typeface="+mn-lt"/>
                <a:ea typeface="+mn-ea"/>
                <a:cs typeface="+mn-cs"/>
              </a:rPr>
              <a:t>Asa</a:t>
            </a:r>
            <a:r>
              <a:rPr lang="en-US" sz="1200" b="0" i="0" kern="1200" dirty="0" smtClean="0">
                <a:solidFill>
                  <a:schemeClr val="tx1"/>
                </a:solidFill>
                <a:latin typeface="+mn-lt"/>
                <a:ea typeface="+mn-ea"/>
                <a:cs typeface="+mn-cs"/>
              </a:rPr>
              <a:t> and The People (Chronicles B 15:14).</a:t>
            </a:r>
          </a:p>
          <a:p>
            <a:r>
              <a:rPr lang="en-US" sz="1200" b="0" i="0" kern="1200" dirty="0" err="1" smtClean="0">
                <a:solidFill>
                  <a:schemeClr val="tx1"/>
                </a:solidFill>
                <a:latin typeface="+mn-lt"/>
                <a:ea typeface="+mn-ea"/>
                <a:cs typeface="+mn-cs"/>
              </a:rPr>
              <a:t>Tekiah</a:t>
            </a:r>
            <a:r>
              <a:rPr lang="en-US" sz="1200" b="0" i="0" kern="1200" dirty="0" smtClean="0">
                <a:solidFill>
                  <a:schemeClr val="tx1"/>
                </a:solidFill>
                <a:latin typeface="+mn-lt"/>
                <a:ea typeface="+mn-ea"/>
                <a:cs typeface="+mn-cs"/>
              </a:rPr>
              <a:t> and </a:t>
            </a:r>
            <a:r>
              <a:rPr lang="en-US" sz="1200" b="0" i="0" kern="1200" dirty="0" err="1" smtClean="0">
                <a:solidFill>
                  <a:schemeClr val="tx1"/>
                </a:solidFill>
                <a:latin typeface="+mn-lt"/>
                <a:ea typeface="+mn-ea"/>
                <a:cs typeface="+mn-cs"/>
              </a:rPr>
              <a:t>Teruah</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The </a:t>
            </a:r>
            <a:r>
              <a:rPr lang="en-US" sz="1200" b="0" i="0" kern="1200" dirty="0" err="1" smtClean="0">
                <a:solidFill>
                  <a:schemeClr val="tx1"/>
                </a:solidFill>
                <a:latin typeface="+mn-lt"/>
                <a:ea typeface="+mn-ea"/>
                <a:cs typeface="+mn-cs"/>
              </a:rPr>
              <a:t>shofar</a:t>
            </a:r>
            <a:r>
              <a:rPr lang="en-US" sz="1200" b="0" i="0" kern="1200" dirty="0" smtClean="0">
                <a:solidFill>
                  <a:schemeClr val="tx1"/>
                </a:solidFill>
                <a:latin typeface="+mn-lt"/>
                <a:ea typeface="+mn-ea"/>
                <a:cs typeface="+mn-cs"/>
              </a:rPr>
              <a:t> is frequently mentioned along with the trumpets on events of festivals and worship. E.g. when the Holy Ark was taken by king David to Jerusalem: “So all Israel brought up the ark of the covenant of the LORD with shouts, with the sounding of rams’ horns and trumpets, and of cymbals, and the playing of lyres and harps” (1 Chronicles 15:28) or in the hints given by </a:t>
            </a:r>
            <a:r>
              <a:rPr lang="en-US" sz="1200" b="0" i="0" kern="1200" dirty="0" err="1" smtClean="0">
                <a:solidFill>
                  <a:schemeClr val="tx1"/>
                </a:solidFill>
                <a:latin typeface="+mn-lt"/>
                <a:ea typeface="+mn-ea"/>
                <a:cs typeface="+mn-cs"/>
              </a:rPr>
              <a:t>Ba’al</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Tehilim</a:t>
            </a:r>
            <a:r>
              <a:rPr lang="en-US" sz="1200" b="0" i="0" kern="1200" dirty="0" smtClean="0">
                <a:solidFill>
                  <a:schemeClr val="tx1"/>
                </a:solidFill>
                <a:latin typeface="+mn-lt"/>
                <a:ea typeface="+mn-ea"/>
                <a:cs typeface="+mn-cs"/>
              </a:rPr>
              <a:t> (Psalms 98:6) “With trumpets and sound of cornet make a joyful noise before the LORD, the King”.</a:t>
            </a:r>
          </a:p>
          <a:p>
            <a:r>
              <a:rPr lang="en-US" sz="1200" b="0" i="0" kern="1200" dirty="0" smtClean="0">
                <a:solidFill>
                  <a:schemeClr val="tx1"/>
                </a:solidFill>
                <a:latin typeface="+mn-lt"/>
                <a:ea typeface="+mn-ea"/>
                <a:cs typeface="+mn-cs"/>
              </a:rPr>
              <a:t>That proximity, between the trumpet and the Shofar is also expressed in the common verbs and gerunds: the word </a:t>
            </a:r>
            <a:r>
              <a:rPr lang="en-US" sz="1200" b="0" i="0" kern="1200" dirty="0" err="1" smtClean="0">
                <a:solidFill>
                  <a:schemeClr val="tx1"/>
                </a:solidFill>
                <a:latin typeface="+mn-lt"/>
                <a:ea typeface="+mn-ea"/>
                <a:cs typeface="+mn-cs"/>
              </a:rPr>
              <a:t>Tekiah</a:t>
            </a:r>
            <a:r>
              <a:rPr lang="en-US" sz="1200" b="0" i="0" kern="1200" dirty="0" smtClean="0">
                <a:solidFill>
                  <a:schemeClr val="tx1"/>
                </a:solidFill>
                <a:latin typeface="+mn-lt"/>
                <a:ea typeface="+mn-ea"/>
                <a:cs typeface="+mn-cs"/>
              </a:rPr>
              <a:t> and the word </a:t>
            </a:r>
            <a:r>
              <a:rPr lang="en-US" sz="1200" b="0" i="0" kern="1200" dirty="0" err="1" smtClean="0">
                <a:solidFill>
                  <a:schemeClr val="tx1"/>
                </a:solidFill>
                <a:latin typeface="+mn-lt"/>
                <a:ea typeface="+mn-ea"/>
                <a:cs typeface="+mn-cs"/>
              </a:rPr>
              <a:t>Teruah</a:t>
            </a:r>
            <a:r>
              <a:rPr lang="en-US" sz="1200" b="0" i="0" kern="1200" dirty="0" smtClean="0">
                <a:solidFill>
                  <a:schemeClr val="tx1"/>
                </a:solidFill>
                <a:latin typeface="+mn-lt"/>
                <a:ea typeface="+mn-ea"/>
                <a:cs typeface="+mn-cs"/>
              </a:rPr>
              <a:t> are used both for the trumpet and Shofar.</a:t>
            </a:r>
          </a:p>
          <a:p>
            <a:r>
              <a:rPr lang="en-US" sz="1200" b="0" i="0" kern="1200" dirty="0" smtClean="0">
                <a:solidFill>
                  <a:schemeClr val="tx1"/>
                </a:solidFill>
                <a:latin typeface="+mn-lt"/>
                <a:ea typeface="+mn-ea"/>
                <a:cs typeface="+mn-cs"/>
              </a:rPr>
              <a:t>After the Destruction of the Second Temple</a:t>
            </a:r>
          </a:p>
          <a:p>
            <a:r>
              <a:rPr lang="en-US" sz="1200" b="0" i="0" kern="1200" dirty="0" smtClean="0">
                <a:solidFill>
                  <a:schemeClr val="tx1"/>
                </a:solidFill>
                <a:latin typeface="+mn-lt"/>
                <a:ea typeface="+mn-ea"/>
                <a:cs typeface="+mn-cs"/>
              </a:rPr>
              <a:t>After the destruction of the Second Temple and in the Diaspora the Shofar lost its public and strategic meaning, but retained its ritual role, particularly on Rosh Hashanah and Yom Kippur.</a:t>
            </a:r>
          </a:p>
          <a:p>
            <a:r>
              <a:rPr lang="en-US" sz="1200" b="0" i="0" kern="1200" dirty="0" smtClean="0">
                <a:solidFill>
                  <a:schemeClr val="tx1"/>
                </a:solidFill>
                <a:latin typeface="+mn-lt"/>
                <a:ea typeface="+mn-ea"/>
                <a:cs typeface="+mn-cs"/>
              </a:rPr>
              <a:t>From the days that preceded the Destruction of the Second Temple we still have the testimony of Philo of Alexandria ** about the use of the Shofar in Rosh Hashanah and the meanings attributed to it. The testimony given by that philosopher is of great importance to nowadays researchers. The use of the Shofar on Rosh Hashanah and Yom Kippur is influenced by the principles of using the Shofar in biblical times.</a:t>
            </a:r>
          </a:p>
          <a:p>
            <a:pPr>
              <a:buFont typeface="Arial" charset="0"/>
              <a:buChar char="•"/>
            </a:pPr>
            <a:r>
              <a:rPr lang="en-US" sz="1200" b="0" i="1" kern="1200" dirty="0" smtClean="0">
                <a:solidFill>
                  <a:schemeClr val="tx1"/>
                </a:solidFill>
                <a:latin typeface="+mn-lt"/>
                <a:ea typeface="+mn-ea"/>
                <a:cs typeface="+mn-cs"/>
              </a:rPr>
              <a:t>(= rams) sometimes the word Shofar is adjacent to the word </a:t>
            </a:r>
            <a:r>
              <a:rPr lang="en-US" sz="1200" b="0" i="1" kern="1200" dirty="0" err="1" smtClean="0">
                <a:solidFill>
                  <a:schemeClr val="tx1"/>
                </a:solidFill>
                <a:latin typeface="+mn-lt"/>
                <a:ea typeface="+mn-ea"/>
                <a:cs typeface="+mn-cs"/>
              </a:rPr>
              <a:t>Yovel</a:t>
            </a:r>
            <a:r>
              <a:rPr lang="en-US" sz="1200" b="0" i="1" kern="1200" dirty="0" smtClean="0">
                <a:solidFill>
                  <a:schemeClr val="tx1"/>
                </a:solidFill>
                <a:latin typeface="+mn-lt"/>
                <a:ea typeface="+mn-ea"/>
                <a:cs typeface="+mn-cs"/>
              </a:rPr>
              <a:t> (jubilee) or the word combination </a:t>
            </a:r>
            <a:r>
              <a:rPr lang="en-US" sz="1200" b="0" i="1" kern="1200" dirty="0" err="1" smtClean="0">
                <a:solidFill>
                  <a:schemeClr val="tx1"/>
                </a:solidFill>
                <a:latin typeface="+mn-lt"/>
                <a:ea typeface="+mn-ea"/>
                <a:cs typeface="+mn-cs"/>
              </a:rPr>
              <a:t>Keren</a:t>
            </a:r>
            <a:r>
              <a:rPr lang="en-US" sz="1200" b="0" i="1" kern="1200" dirty="0" smtClean="0">
                <a:solidFill>
                  <a:schemeClr val="tx1"/>
                </a:solidFill>
                <a:latin typeface="+mn-lt"/>
                <a:ea typeface="+mn-ea"/>
                <a:cs typeface="+mn-cs"/>
              </a:rPr>
              <a:t> </a:t>
            </a:r>
            <a:r>
              <a:rPr lang="en-US" sz="1200" b="0" i="1" kern="1200" dirty="0" err="1" smtClean="0">
                <a:solidFill>
                  <a:schemeClr val="tx1"/>
                </a:solidFill>
                <a:latin typeface="+mn-lt"/>
                <a:ea typeface="+mn-ea"/>
                <a:cs typeface="+mn-cs"/>
              </a:rPr>
              <a:t>Hayovel</a:t>
            </a:r>
            <a:r>
              <a:rPr lang="en-US" sz="1200" b="0" i="1" kern="1200" dirty="0" smtClean="0">
                <a:solidFill>
                  <a:schemeClr val="tx1"/>
                </a:solidFill>
                <a:latin typeface="+mn-lt"/>
                <a:ea typeface="+mn-ea"/>
                <a:cs typeface="+mn-cs"/>
              </a:rPr>
              <a:t> (Horn of Jubilee) (Joshua 6:4, 5, 6, 8). Sometimes the word </a:t>
            </a:r>
            <a:r>
              <a:rPr lang="en-US" sz="1200" b="0" i="1" kern="1200" dirty="0" err="1" smtClean="0">
                <a:solidFill>
                  <a:schemeClr val="tx1"/>
                </a:solidFill>
                <a:latin typeface="+mn-lt"/>
                <a:ea typeface="+mn-ea"/>
                <a:cs typeface="+mn-cs"/>
              </a:rPr>
              <a:t>Yovel</a:t>
            </a:r>
            <a:r>
              <a:rPr lang="en-US" sz="1200" b="0" i="1" kern="1200" dirty="0" smtClean="0">
                <a:solidFill>
                  <a:schemeClr val="tx1"/>
                </a:solidFill>
                <a:latin typeface="+mn-lt"/>
                <a:ea typeface="+mn-ea"/>
                <a:cs typeface="+mn-cs"/>
              </a:rPr>
              <a:t> is synonymous to the word Shofar (Exodus 19:13). (</a:t>
            </a:r>
            <a:r>
              <a:rPr lang="en-US" sz="1200" b="0" i="1" kern="1200" dirty="0" err="1" smtClean="0">
                <a:solidFill>
                  <a:schemeClr val="tx1"/>
                </a:solidFill>
                <a:latin typeface="+mn-lt"/>
                <a:ea typeface="+mn-ea"/>
                <a:cs typeface="+mn-cs"/>
              </a:rPr>
              <a:t>Yovel</a:t>
            </a:r>
            <a:r>
              <a:rPr lang="en-US" sz="1200" b="0" i="1" kern="1200" dirty="0" smtClean="0">
                <a:solidFill>
                  <a:schemeClr val="tx1"/>
                </a:solidFill>
                <a:latin typeface="+mn-lt"/>
                <a:ea typeface="+mn-ea"/>
                <a:cs typeface="+mn-cs"/>
              </a:rPr>
              <a:t> or </a:t>
            </a:r>
            <a:r>
              <a:rPr lang="en-US" sz="1200" b="0" i="1" kern="1200" dirty="0" err="1" smtClean="0">
                <a:solidFill>
                  <a:schemeClr val="tx1"/>
                </a:solidFill>
                <a:latin typeface="+mn-lt"/>
                <a:ea typeface="+mn-ea"/>
                <a:cs typeface="+mn-cs"/>
              </a:rPr>
              <a:t>Yevel</a:t>
            </a:r>
            <a:r>
              <a:rPr lang="en-US" sz="1200" b="0" i="1" kern="1200" dirty="0" smtClean="0">
                <a:solidFill>
                  <a:schemeClr val="tx1"/>
                </a:solidFill>
                <a:latin typeface="+mn-lt"/>
                <a:ea typeface="+mn-ea"/>
                <a:cs typeface="+mn-cs"/>
              </a:rPr>
              <a:t> in Canaanite = ram)** About the Commandments, Book B, Translation from: Yom </a:t>
            </a:r>
            <a:r>
              <a:rPr lang="en-US" sz="1200" b="0" i="1" kern="1200" dirty="0" err="1" smtClean="0">
                <a:solidFill>
                  <a:schemeClr val="tx1"/>
                </a:solidFill>
                <a:latin typeface="+mn-lt"/>
                <a:ea typeface="+mn-ea"/>
                <a:cs typeface="+mn-cs"/>
              </a:rPr>
              <a:t>Tov</a:t>
            </a:r>
            <a:r>
              <a:rPr lang="en-US" sz="1200" b="0" i="1" kern="1200" dirty="0" smtClean="0">
                <a:solidFill>
                  <a:schemeClr val="tx1"/>
                </a:solidFill>
                <a:latin typeface="+mn-lt"/>
                <a:ea typeface="+mn-ea"/>
                <a:cs typeface="+mn-cs"/>
              </a:rPr>
              <a:t> </a:t>
            </a:r>
            <a:r>
              <a:rPr lang="en-US" sz="1200" b="0" i="1" kern="1200" dirty="0" err="1" smtClean="0">
                <a:solidFill>
                  <a:schemeClr val="tx1"/>
                </a:solidFill>
                <a:latin typeface="+mn-lt"/>
                <a:ea typeface="+mn-ea"/>
                <a:cs typeface="+mn-cs"/>
              </a:rPr>
              <a:t>Levinsky</a:t>
            </a:r>
            <a:r>
              <a:rPr lang="en-US" sz="1200" b="0" i="1" kern="1200" dirty="0" smtClean="0">
                <a:solidFill>
                  <a:schemeClr val="tx1"/>
                </a:solidFill>
                <a:latin typeface="+mn-lt"/>
                <a:ea typeface="+mn-ea"/>
                <a:cs typeface="+mn-cs"/>
              </a:rPr>
              <a:t> – </a:t>
            </a:r>
            <a:r>
              <a:rPr lang="en-US" sz="1200" b="0" i="1" kern="1200" dirty="0" err="1" smtClean="0">
                <a:solidFill>
                  <a:schemeClr val="tx1"/>
                </a:solidFill>
                <a:latin typeface="+mn-lt"/>
                <a:ea typeface="+mn-ea"/>
                <a:cs typeface="+mn-cs"/>
              </a:rPr>
              <a:t>bbbbbb</a:t>
            </a:r>
            <a:r>
              <a:rPr lang="en-US" sz="1200" b="0" i="1" kern="1200" dirty="0" smtClean="0">
                <a:solidFill>
                  <a:schemeClr val="tx1"/>
                </a:solidFill>
                <a:latin typeface="+mn-lt"/>
                <a:ea typeface="+mn-ea"/>
                <a:cs typeface="+mn-cs"/>
              </a:rPr>
              <a:t> Book of the Holidays A, p. 52.</a:t>
            </a:r>
          </a:p>
          <a:p>
            <a:pPr>
              <a:buFont typeface="Arial" charset="0"/>
              <a:buChar char="•"/>
            </a:pPr>
            <a:r>
              <a:rPr lang="en-US" dirty="0" smtClean="0"/>
              <a:t>http://www.shofarot-israel.com/index.php/the-shofar/biblicaltime/ </a:t>
            </a:r>
          </a:p>
          <a:p>
            <a:pPr>
              <a:buFont typeface="Arial" charset="0"/>
              <a:buChar char="•"/>
            </a:pPr>
            <a:endParaRPr lang="en-US" dirty="0" smtClean="0"/>
          </a:p>
          <a:p>
            <a:pPr>
              <a:buFont typeface="Arial" charset="0"/>
              <a:buChar char="•"/>
            </a:pPr>
            <a:r>
              <a:rPr lang="en-US" dirty="0" smtClean="0"/>
              <a:t>11. The </a:t>
            </a:r>
            <a:r>
              <a:rPr lang="en-US" dirty="0" err="1" smtClean="0"/>
              <a:t>Hanukkiah</a:t>
            </a:r>
            <a:r>
              <a:rPr lang="en-US" dirty="0" smtClean="0"/>
              <a:t> has 8</a:t>
            </a:r>
            <a:r>
              <a:rPr lang="en-US" baseline="0" dirty="0" smtClean="0"/>
              <a:t> branches and the middle candle is the servant candle. It is lit first and used to light the other candles.</a:t>
            </a:r>
          </a:p>
          <a:p>
            <a:pPr>
              <a:buFont typeface="Arial" charset="0"/>
              <a:buChar char="•"/>
            </a:pPr>
            <a:r>
              <a:rPr lang="en-US" baseline="0" dirty="0" smtClean="0"/>
              <a:t>12. Star of David and Menorah – Symbols of Judaism</a:t>
            </a:r>
            <a:endParaRPr lang="en-US" dirty="0"/>
          </a:p>
        </p:txBody>
      </p:sp>
      <p:sp>
        <p:nvSpPr>
          <p:cNvPr id="4" name="Slide Number Placeholder 3"/>
          <p:cNvSpPr>
            <a:spLocks noGrp="1"/>
          </p:cNvSpPr>
          <p:nvPr>
            <p:ph type="sldNum" sz="quarter" idx="10"/>
          </p:nvPr>
        </p:nvSpPr>
        <p:spPr/>
        <p:txBody>
          <a:bodyPr/>
          <a:lstStyle/>
          <a:p>
            <a:fld id="{AC12FD86-5E96-4F9E-BF07-B1A9958DC5E3}"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Also known as </a:t>
            </a:r>
            <a:r>
              <a:rPr lang="en-US" dirty="0" err="1" smtClean="0"/>
              <a:t>Shavout</a:t>
            </a:r>
            <a:r>
              <a:rPr lang="en-US" dirty="0" smtClean="0"/>
              <a:t> or Pentecost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hlinkClick r:id="rId3"/>
              </a:rPr>
              <a:t>https://www.pinterest.com/pin/434175220316781804/</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12FD86-5E96-4F9E-BF07-B1A9958DC5E3}"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hlinkClick r:id="rId3"/>
              </a:rPr>
              <a:t>https://i.pinimg.com/564x/f9/e3/eb/f9e3eb333b25bf0cfadbbb5bc64f0650.jpg</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12FD86-5E96-4F9E-BF07-B1A9958DC5E3}"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b="0" i="0" kern="1200" dirty="0" smtClean="0">
                <a:solidFill>
                  <a:schemeClr val="tx1"/>
                </a:solidFill>
                <a:latin typeface="+mn-lt"/>
                <a:ea typeface="+mn-ea"/>
                <a:cs typeface="+mn-cs"/>
              </a:rPr>
              <a:t>The Shofar is mentioned seventy two times in the bible in various contexts and functions.</a:t>
            </a:r>
          </a:p>
          <a:p>
            <a:r>
              <a:rPr lang="en-US" sz="1200" b="0" i="0" kern="1200" dirty="0" smtClean="0">
                <a:solidFill>
                  <a:schemeClr val="tx1"/>
                </a:solidFill>
                <a:latin typeface="+mn-lt"/>
                <a:ea typeface="+mn-ea"/>
                <a:cs typeface="+mn-cs"/>
              </a:rPr>
              <a:t>In the revelation of Sinai the very strong sound of a Shofar, which shocked (made people tremble) the people, was heard among the sounds and bolts. Here is the description in the book of Exodus (29, 16-19): 16…”And it came to pass on the third day in the morning, that there were thunders and lightning, and a thick cloud upon the mount, and the voice of the trumpet exceeding loud; so that all the people that was in the camp trembled.</a:t>
            </a:r>
          </a:p>
          <a:p>
            <a:r>
              <a:rPr lang="en-US" sz="1200" b="0" i="0" kern="1200" dirty="0" smtClean="0">
                <a:solidFill>
                  <a:schemeClr val="tx1"/>
                </a:solidFill>
                <a:latin typeface="+mn-lt"/>
                <a:ea typeface="+mn-ea"/>
                <a:cs typeface="+mn-cs"/>
              </a:rPr>
              <a:t>17…”And Moses brought forth the people out of the camp to meet with God; and they stood at the nether part of the mount.”</a:t>
            </a:r>
          </a:p>
          <a:p>
            <a:r>
              <a:rPr lang="en-US" sz="1200" b="0" i="0" kern="1200" dirty="0" smtClean="0">
                <a:solidFill>
                  <a:schemeClr val="tx1"/>
                </a:solidFill>
                <a:latin typeface="+mn-lt"/>
                <a:ea typeface="+mn-ea"/>
                <a:cs typeface="+mn-cs"/>
              </a:rPr>
              <a:t>18…”And Mount Sinai was altogether on a smoke, because the LORD descended upon it in fire: and the smoke thereof ascended as the smoke of a furnace, and the whole mount quaked greatly.”</a:t>
            </a:r>
          </a:p>
          <a:p>
            <a:r>
              <a:rPr lang="en-US" sz="1200" b="0" i="0" kern="1200" dirty="0" smtClean="0">
                <a:solidFill>
                  <a:schemeClr val="tx1"/>
                </a:solidFill>
                <a:latin typeface="+mn-lt"/>
                <a:ea typeface="+mn-ea"/>
                <a:cs typeface="+mn-cs"/>
              </a:rPr>
              <a:t>19…”And when the voice of the trumpet sounded long, and waxed louder and louder, Moses spoke, and God answered him by a voice.”</a:t>
            </a:r>
          </a:p>
          <a:p>
            <a:r>
              <a:rPr lang="en-US" sz="1200" b="0" i="0" kern="1200" dirty="0" smtClean="0">
                <a:solidFill>
                  <a:schemeClr val="tx1"/>
                </a:solidFill>
                <a:latin typeface="+mn-lt"/>
                <a:ea typeface="+mn-ea"/>
                <a:cs typeface="+mn-cs"/>
              </a:rPr>
              <a:t>The role of the Shofar in the description of receiving the Torah at Mount Sinai may be the strongest expression of the magic, supernatural, enchanted nature of the Shofar, which had such an impact on the imagination of people through the ages.</a:t>
            </a:r>
          </a:p>
          <a:p>
            <a:r>
              <a:rPr lang="en-US" sz="1200" b="0" i="0" kern="1200" dirty="0" smtClean="0">
                <a:solidFill>
                  <a:schemeClr val="tx1"/>
                </a:solidFill>
                <a:latin typeface="+mn-lt"/>
                <a:ea typeface="+mn-ea"/>
                <a:cs typeface="+mn-cs"/>
              </a:rPr>
              <a:t>In the description of the conquests of Joshua and the People of Israel, the </a:t>
            </a:r>
            <a:r>
              <a:rPr lang="en-US" sz="1200" b="1" i="0" kern="1200" dirty="0" smtClean="0">
                <a:solidFill>
                  <a:schemeClr val="tx1"/>
                </a:solidFill>
                <a:latin typeface="+mn-lt"/>
                <a:ea typeface="+mn-ea"/>
                <a:cs typeface="+mn-cs"/>
              </a:rPr>
              <a:t>walls of Jericho came tumbling down</a:t>
            </a:r>
            <a:r>
              <a:rPr lang="en-US" sz="1200" b="0" i="0" kern="1200" dirty="0" smtClean="0">
                <a:solidFill>
                  <a:schemeClr val="tx1"/>
                </a:solidFill>
                <a:latin typeface="+mn-lt"/>
                <a:ea typeface="+mn-ea"/>
                <a:cs typeface="+mn-cs"/>
              </a:rPr>
              <a:t> after blowing the </a:t>
            </a:r>
            <a:r>
              <a:rPr lang="en-US" sz="1200" b="0" i="0" kern="1200" dirty="0" err="1" smtClean="0">
                <a:solidFill>
                  <a:schemeClr val="tx1"/>
                </a:solidFill>
                <a:latin typeface="+mn-lt"/>
                <a:ea typeface="+mn-ea"/>
                <a:cs typeface="+mn-cs"/>
              </a:rPr>
              <a:t>Shofars</a:t>
            </a:r>
            <a:r>
              <a:rPr lang="en-US" sz="1200" b="0" i="0" kern="1200" dirty="0" smtClean="0">
                <a:solidFill>
                  <a:schemeClr val="tx1"/>
                </a:solidFill>
                <a:latin typeface="+mn-lt"/>
                <a:ea typeface="+mn-ea"/>
                <a:cs typeface="+mn-cs"/>
              </a:rPr>
              <a:t>. And so it is written in the book of Joshua (6, 1-20) about the conquest of Jericho and falling of its walls:</a:t>
            </a:r>
          </a:p>
          <a:p>
            <a:r>
              <a:rPr lang="en-US" sz="1200" b="0" i="0" kern="1200" dirty="0" smtClean="0">
                <a:solidFill>
                  <a:schemeClr val="tx1"/>
                </a:solidFill>
                <a:latin typeface="+mn-lt"/>
                <a:ea typeface="+mn-ea"/>
                <a:cs typeface="+mn-cs"/>
              </a:rPr>
              <a:t>“1 Now Jericho was tightly shut up because of the Israelites. No one went out and no one came in. 2 Then the LORD said to Joshua, “See, I have delivered Jericho into your hands, along with its king and its fighting men. 3 March around the city once with all the armed men. Do this for six days. 4 Have seven priests carry trumpets of rams’ horns* in front of the ark. On the seventh day, march around the city seven times, with the priests blowing the trumpets. 5 When you hear them sound a long blast on the trumpets, have all the people give a loud shout; then the wall of the city will collapse…”</a:t>
            </a:r>
          </a:p>
          <a:p>
            <a:r>
              <a:rPr lang="en-US" sz="1200" b="0" i="0" kern="1200" dirty="0" smtClean="0">
                <a:solidFill>
                  <a:schemeClr val="tx1"/>
                </a:solidFill>
                <a:latin typeface="+mn-lt"/>
                <a:ea typeface="+mn-ea"/>
                <a:cs typeface="+mn-cs"/>
              </a:rPr>
              <a:t>In various places in the Bible the Shofar is conceived as an instrument, used by God himself:</a:t>
            </a:r>
          </a:p>
          <a:p>
            <a:r>
              <a:rPr lang="en-US" sz="1200" b="1" i="0" kern="1200" dirty="0" smtClean="0">
                <a:solidFill>
                  <a:schemeClr val="tx1"/>
                </a:solidFill>
                <a:latin typeface="+mn-lt"/>
                <a:ea typeface="+mn-ea"/>
                <a:cs typeface="+mn-cs"/>
              </a:rPr>
              <a:t>“Then the LORD will appear over them; his arrow will flash like lightning. The Sovereign LORD will sound the trumpet…”</a:t>
            </a:r>
            <a:r>
              <a:rPr lang="en-US" sz="1200" b="0" i="0" kern="1200" dirty="0" smtClean="0">
                <a:solidFill>
                  <a:schemeClr val="tx1"/>
                </a:solidFill>
                <a:latin typeface="+mn-lt"/>
                <a:ea typeface="+mn-ea"/>
                <a:cs typeface="+mn-cs"/>
              </a:rPr>
              <a:t> (Zechariah 9:14).</a:t>
            </a:r>
          </a:p>
          <a:p>
            <a:r>
              <a:rPr lang="en-US" sz="1200" b="0" i="0" kern="1200" dirty="0" smtClean="0">
                <a:solidFill>
                  <a:schemeClr val="tx1"/>
                </a:solidFill>
                <a:latin typeface="+mn-lt"/>
                <a:ea typeface="+mn-ea"/>
                <a:cs typeface="+mn-cs"/>
              </a:rPr>
              <a:t>The sign is given with the Shofar, it is the symbol of God, it is God’s voice.</a:t>
            </a:r>
          </a:p>
          <a:p>
            <a:r>
              <a:rPr lang="en-US" sz="1200" b="0" i="0" kern="1200" dirty="0" smtClean="0">
                <a:solidFill>
                  <a:schemeClr val="tx1"/>
                </a:solidFill>
                <a:latin typeface="+mn-lt"/>
                <a:ea typeface="+mn-ea"/>
                <a:cs typeface="+mn-cs"/>
              </a:rPr>
              <a:t>The Shofar is mentioned in the Bible also in other events and images connected with might, awe and fear.</a:t>
            </a:r>
          </a:p>
          <a:p>
            <a:r>
              <a:rPr lang="en-US" sz="1200" b="0" i="0" kern="1200" dirty="0" smtClean="0">
                <a:solidFill>
                  <a:schemeClr val="tx1"/>
                </a:solidFill>
                <a:latin typeface="+mn-lt"/>
                <a:ea typeface="+mn-ea"/>
                <a:cs typeface="+mn-cs"/>
              </a:rPr>
              <a:t>The Shofar was used, usually, for the following </a:t>
            </a:r>
            <a:r>
              <a:rPr lang="en-US" sz="1200" b="1" i="0" kern="1200" dirty="0" smtClean="0">
                <a:solidFill>
                  <a:schemeClr val="tx1"/>
                </a:solidFill>
                <a:latin typeface="+mn-lt"/>
                <a:ea typeface="+mn-ea"/>
                <a:cs typeface="+mn-cs"/>
              </a:rPr>
              <a:t>military purposes</a:t>
            </a:r>
            <a:r>
              <a:rPr lang="en-US" sz="1200" b="0" i="0" kern="1200" dirty="0" smtClean="0">
                <a:solidFill>
                  <a:schemeClr val="tx1"/>
                </a:solidFill>
                <a:latin typeface="+mn-lt"/>
                <a:ea typeface="+mn-ea"/>
                <a:cs typeface="+mn-cs"/>
              </a:rPr>
              <a:t>:</a:t>
            </a:r>
          </a:p>
          <a:p>
            <a:r>
              <a:rPr lang="en-US" sz="1200" b="0" i="0" kern="1200" dirty="0" smtClean="0">
                <a:solidFill>
                  <a:schemeClr val="tx1"/>
                </a:solidFill>
                <a:latin typeface="+mn-lt"/>
                <a:ea typeface="+mn-ea"/>
                <a:cs typeface="+mn-cs"/>
              </a:rPr>
              <a:t>Signaling and alerting: Ehud and Nehemiah use it to summon their men (Judges 3:27; Nehemiah 4:12-14).</a:t>
            </a:r>
          </a:p>
          <a:p>
            <a:r>
              <a:rPr lang="en-US" sz="1200" b="0" i="0" kern="1200" dirty="0" smtClean="0">
                <a:solidFill>
                  <a:schemeClr val="tx1"/>
                </a:solidFill>
                <a:latin typeface="+mn-lt"/>
                <a:ea typeface="+mn-ea"/>
                <a:cs typeface="+mn-cs"/>
              </a:rPr>
              <a:t>Weapon for frightening the enemy (Judges 7:22)</a:t>
            </a:r>
          </a:p>
          <a:p>
            <a:r>
              <a:rPr lang="en-US" sz="1200" b="0" i="0" kern="1200" dirty="0" smtClean="0">
                <a:solidFill>
                  <a:schemeClr val="tx1"/>
                </a:solidFill>
                <a:latin typeface="+mn-lt"/>
                <a:ea typeface="+mn-ea"/>
                <a:cs typeface="+mn-cs"/>
              </a:rPr>
              <a:t>Announcing victory (Samuel A 13:3)</a:t>
            </a:r>
          </a:p>
          <a:p>
            <a:r>
              <a:rPr lang="en-US" sz="1200" b="0" i="0" kern="1200" dirty="0" smtClean="0">
                <a:solidFill>
                  <a:schemeClr val="tx1"/>
                </a:solidFill>
                <a:latin typeface="+mn-lt"/>
                <a:ea typeface="+mn-ea"/>
                <a:cs typeface="+mn-cs"/>
              </a:rPr>
              <a:t>Announcing rebellion (Samuel B 20:1)</a:t>
            </a:r>
          </a:p>
          <a:p>
            <a:r>
              <a:rPr lang="en-US" sz="1200" b="0" i="0" kern="1200" dirty="0" smtClean="0">
                <a:solidFill>
                  <a:schemeClr val="tx1"/>
                </a:solidFill>
                <a:latin typeface="+mn-lt"/>
                <a:ea typeface="+mn-ea"/>
                <a:cs typeface="+mn-cs"/>
              </a:rPr>
              <a:t>Cease fighting (Samuel B 20:22)</a:t>
            </a:r>
          </a:p>
          <a:p>
            <a:r>
              <a:rPr lang="en-US" sz="1200" b="0" i="0" kern="1200" dirty="0" smtClean="0">
                <a:solidFill>
                  <a:schemeClr val="tx1"/>
                </a:solidFill>
                <a:latin typeface="+mn-lt"/>
                <a:ea typeface="+mn-ea"/>
                <a:cs typeface="+mn-cs"/>
              </a:rPr>
              <a:t>Warning sign about approaching enemy (Jeremiah 4:21; Hosea 5:8; and other)</a:t>
            </a:r>
          </a:p>
          <a:p>
            <a:r>
              <a:rPr lang="en-US" sz="1200" b="0" i="0" kern="1200" dirty="0" smtClean="0">
                <a:solidFill>
                  <a:schemeClr val="tx1"/>
                </a:solidFill>
                <a:latin typeface="+mn-lt"/>
                <a:ea typeface="+mn-ea"/>
                <a:cs typeface="+mn-cs"/>
              </a:rPr>
              <a:t>The prophet is likened to a </a:t>
            </a:r>
            <a:r>
              <a:rPr lang="en-US" sz="1200" b="1" i="0" kern="1200" dirty="0" smtClean="0">
                <a:solidFill>
                  <a:schemeClr val="tx1"/>
                </a:solidFill>
                <a:latin typeface="+mn-lt"/>
                <a:ea typeface="+mn-ea"/>
                <a:cs typeface="+mn-cs"/>
              </a:rPr>
              <a:t>scout blowing the Shofar</a:t>
            </a:r>
            <a:r>
              <a:rPr lang="en-US" sz="1200" b="0" i="0" kern="1200" dirty="0" smtClean="0">
                <a:solidFill>
                  <a:schemeClr val="tx1"/>
                </a:solidFill>
                <a:latin typeface="+mn-lt"/>
                <a:ea typeface="+mn-ea"/>
                <a:cs typeface="+mn-cs"/>
              </a:rPr>
              <a:t> to warn the people (Ezekiel 33:1-6).</a:t>
            </a:r>
          </a:p>
          <a:p>
            <a:r>
              <a:rPr lang="en-US" sz="1200" b="1" i="0" kern="1200" dirty="0" smtClean="0">
                <a:solidFill>
                  <a:schemeClr val="tx1"/>
                </a:solidFill>
                <a:latin typeface="+mn-lt"/>
                <a:ea typeface="+mn-ea"/>
                <a:cs typeface="+mn-cs"/>
              </a:rPr>
              <a:t>The scout’s Shofar and the army’s Shofar</a:t>
            </a:r>
            <a:r>
              <a:rPr lang="en-US" sz="1200" b="0" i="0" kern="1200" dirty="0" smtClean="0">
                <a:solidFill>
                  <a:schemeClr val="tx1"/>
                </a:solidFill>
                <a:latin typeface="+mn-lt"/>
                <a:ea typeface="+mn-ea"/>
                <a:cs typeface="+mn-cs"/>
              </a:rPr>
              <a:t> are joined together in the description of the day of the Lord (Zephaniah 1:16).</a:t>
            </a:r>
          </a:p>
          <a:p>
            <a:r>
              <a:rPr lang="en-US" sz="1200" b="0" i="0" kern="1200" dirty="0" smtClean="0">
                <a:solidFill>
                  <a:schemeClr val="tx1"/>
                </a:solidFill>
                <a:latin typeface="+mn-lt"/>
                <a:ea typeface="+mn-ea"/>
                <a:cs typeface="+mn-cs"/>
              </a:rPr>
              <a:t>It is also written: “And it shall come to pass in that day, that a great horn shall be blown;” (Isaiah 27:13).</a:t>
            </a:r>
          </a:p>
          <a:p>
            <a:r>
              <a:rPr lang="en-US" sz="1200" b="0" i="0" kern="1200" dirty="0" smtClean="0">
                <a:solidFill>
                  <a:schemeClr val="tx1"/>
                </a:solidFill>
                <a:latin typeface="+mn-lt"/>
                <a:ea typeface="+mn-ea"/>
                <a:cs typeface="+mn-cs"/>
              </a:rPr>
              <a:t>It was customary to blow the Shofar on </a:t>
            </a:r>
            <a:r>
              <a:rPr lang="en-US" sz="1200" b="1" i="0" kern="1200" dirty="0" smtClean="0">
                <a:solidFill>
                  <a:schemeClr val="tx1"/>
                </a:solidFill>
                <a:latin typeface="+mn-lt"/>
                <a:ea typeface="+mn-ea"/>
                <a:cs typeface="+mn-cs"/>
              </a:rPr>
              <a:t>coronations</a:t>
            </a:r>
            <a:r>
              <a:rPr lang="en-US" sz="1200" b="0" i="0" kern="1200" dirty="0" smtClean="0">
                <a:solidFill>
                  <a:schemeClr val="tx1"/>
                </a:solidFill>
                <a:latin typeface="+mn-lt"/>
                <a:ea typeface="+mn-ea"/>
                <a:cs typeface="+mn-cs"/>
              </a:rPr>
              <a:t>, like in the story of Absalom (2 Samuel 15:10) and of Jehu (2 Kings 9:13), as well as upon the coronation of God on the entire universe (Psalms 47:6; 68:6)</a:t>
            </a:r>
          </a:p>
          <a:p>
            <a:r>
              <a:rPr lang="en-US" sz="1200" b="0" i="0" kern="1200" dirty="0" smtClean="0">
                <a:solidFill>
                  <a:schemeClr val="tx1"/>
                </a:solidFill>
                <a:latin typeface="+mn-lt"/>
                <a:ea typeface="+mn-ea"/>
                <a:cs typeface="+mn-cs"/>
              </a:rPr>
              <a:t>The Shofar is mentioned on occasions of festivals and worship, like on the occasion of bringing up the Holy Ark (2 Samuel 6:15) and in the repentance of </a:t>
            </a:r>
            <a:r>
              <a:rPr lang="en-US" sz="1200" b="0" i="0" kern="1200" dirty="0" err="1" smtClean="0">
                <a:solidFill>
                  <a:schemeClr val="tx1"/>
                </a:solidFill>
                <a:latin typeface="+mn-lt"/>
                <a:ea typeface="+mn-ea"/>
                <a:cs typeface="+mn-cs"/>
              </a:rPr>
              <a:t>Asa</a:t>
            </a:r>
            <a:r>
              <a:rPr lang="en-US" sz="1200" b="0" i="0" kern="1200" dirty="0" smtClean="0">
                <a:solidFill>
                  <a:schemeClr val="tx1"/>
                </a:solidFill>
                <a:latin typeface="+mn-lt"/>
                <a:ea typeface="+mn-ea"/>
                <a:cs typeface="+mn-cs"/>
              </a:rPr>
              <a:t> and The People (Chronicles B 15:14).</a:t>
            </a:r>
          </a:p>
          <a:p>
            <a:r>
              <a:rPr lang="en-US" sz="1200" b="0" i="0" kern="1200" dirty="0" err="1" smtClean="0">
                <a:solidFill>
                  <a:schemeClr val="tx1"/>
                </a:solidFill>
                <a:latin typeface="+mn-lt"/>
                <a:ea typeface="+mn-ea"/>
                <a:cs typeface="+mn-cs"/>
              </a:rPr>
              <a:t>Tekiah</a:t>
            </a:r>
            <a:r>
              <a:rPr lang="en-US" sz="1200" b="0" i="0" kern="1200" dirty="0" smtClean="0">
                <a:solidFill>
                  <a:schemeClr val="tx1"/>
                </a:solidFill>
                <a:latin typeface="+mn-lt"/>
                <a:ea typeface="+mn-ea"/>
                <a:cs typeface="+mn-cs"/>
              </a:rPr>
              <a:t> and </a:t>
            </a:r>
            <a:r>
              <a:rPr lang="en-US" sz="1200" b="0" i="0" kern="1200" dirty="0" err="1" smtClean="0">
                <a:solidFill>
                  <a:schemeClr val="tx1"/>
                </a:solidFill>
                <a:latin typeface="+mn-lt"/>
                <a:ea typeface="+mn-ea"/>
                <a:cs typeface="+mn-cs"/>
              </a:rPr>
              <a:t>Teruah</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The </a:t>
            </a:r>
            <a:r>
              <a:rPr lang="en-US" sz="1200" b="0" i="0" kern="1200" dirty="0" err="1" smtClean="0">
                <a:solidFill>
                  <a:schemeClr val="tx1"/>
                </a:solidFill>
                <a:latin typeface="+mn-lt"/>
                <a:ea typeface="+mn-ea"/>
                <a:cs typeface="+mn-cs"/>
              </a:rPr>
              <a:t>shofar</a:t>
            </a:r>
            <a:r>
              <a:rPr lang="en-US" sz="1200" b="0" i="0" kern="1200" dirty="0" smtClean="0">
                <a:solidFill>
                  <a:schemeClr val="tx1"/>
                </a:solidFill>
                <a:latin typeface="+mn-lt"/>
                <a:ea typeface="+mn-ea"/>
                <a:cs typeface="+mn-cs"/>
              </a:rPr>
              <a:t> is frequently mentioned along with the trumpets on events of festivals and worship. E.g. when the Holy Ark was taken by king David to Jerusalem: “So all Israel brought up the ark of the covenant of the LORD with shouts, with the sounding of rams’ horns and trumpets, and of cymbals, and the playing of lyres and harps” (1 Chronicles 15:28) or in the hints given by </a:t>
            </a:r>
            <a:r>
              <a:rPr lang="en-US" sz="1200" b="0" i="0" kern="1200" dirty="0" err="1" smtClean="0">
                <a:solidFill>
                  <a:schemeClr val="tx1"/>
                </a:solidFill>
                <a:latin typeface="+mn-lt"/>
                <a:ea typeface="+mn-ea"/>
                <a:cs typeface="+mn-cs"/>
              </a:rPr>
              <a:t>Ba’al</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Tehilim</a:t>
            </a:r>
            <a:r>
              <a:rPr lang="en-US" sz="1200" b="0" i="0" kern="1200" dirty="0" smtClean="0">
                <a:solidFill>
                  <a:schemeClr val="tx1"/>
                </a:solidFill>
                <a:latin typeface="+mn-lt"/>
                <a:ea typeface="+mn-ea"/>
                <a:cs typeface="+mn-cs"/>
              </a:rPr>
              <a:t> (Psalms 98:6) “With trumpets and sound of cornet make a joyful noise before the LORD, the King”.</a:t>
            </a:r>
          </a:p>
          <a:p>
            <a:r>
              <a:rPr lang="en-US" sz="1200" b="0" i="0" kern="1200" dirty="0" smtClean="0">
                <a:solidFill>
                  <a:schemeClr val="tx1"/>
                </a:solidFill>
                <a:latin typeface="+mn-lt"/>
                <a:ea typeface="+mn-ea"/>
                <a:cs typeface="+mn-cs"/>
              </a:rPr>
              <a:t>That proximity, between the trumpet and the Shofar is also expressed in the common verbs and gerunds: the word </a:t>
            </a:r>
            <a:r>
              <a:rPr lang="en-US" sz="1200" b="0" i="0" kern="1200" dirty="0" err="1" smtClean="0">
                <a:solidFill>
                  <a:schemeClr val="tx1"/>
                </a:solidFill>
                <a:latin typeface="+mn-lt"/>
                <a:ea typeface="+mn-ea"/>
                <a:cs typeface="+mn-cs"/>
              </a:rPr>
              <a:t>Tekiah</a:t>
            </a:r>
            <a:r>
              <a:rPr lang="en-US" sz="1200" b="0" i="0" kern="1200" dirty="0" smtClean="0">
                <a:solidFill>
                  <a:schemeClr val="tx1"/>
                </a:solidFill>
                <a:latin typeface="+mn-lt"/>
                <a:ea typeface="+mn-ea"/>
                <a:cs typeface="+mn-cs"/>
              </a:rPr>
              <a:t> and the word </a:t>
            </a:r>
            <a:r>
              <a:rPr lang="en-US" sz="1200" b="0" i="0" kern="1200" dirty="0" err="1" smtClean="0">
                <a:solidFill>
                  <a:schemeClr val="tx1"/>
                </a:solidFill>
                <a:latin typeface="+mn-lt"/>
                <a:ea typeface="+mn-ea"/>
                <a:cs typeface="+mn-cs"/>
              </a:rPr>
              <a:t>Teruah</a:t>
            </a:r>
            <a:r>
              <a:rPr lang="en-US" sz="1200" b="0" i="0" kern="1200" dirty="0" smtClean="0">
                <a:solidFill>
                  <a:schemeClr val="tx1"/>
                </a:solidFill>
                <a:latin typeface="+mn-lt"/>
                <a:ea typeface="+mn-ea"/>
                <a:cs typeface="+mn-cs"/>
              </a:rPr>
              <a:t> are used both for the trumpet and Shofar.</a:t>
            </a:r>
          </a:p>
          <a:p>
            <a:r>
              <a:rPr lang="en-US" sz="1200" b="0" i="0" kern="1200" dirty="0" smtClean="0">
                <a:solidFill>
                  <a:schemeClr val="tx1"/>
                </a:solidFill>
                <a:latin typeface="+mn-lt"/>
                <a:ea typeface="+mn-ea"/>
                <a:cs typeface="+mn-cs"/>
              </a:rPr>
              <a:t>After the Destruction of the Second Temple</a:t>
            </a:r>
          </a:p>
          <a:p>
            <a:r>
              <a:rPr lang="en-US" sz="1200" b="0" i="0" kern="1200" dirty="0" smtClean="0">
                <a:solidFill>
                  <a:schemeClr val="tx1"/>
                </a:solidFill>
                <a:latin typeface="+mn-lt"/>
                <a:ea typeface="+mn-ea"/>
                <a:cs typeface="+mn-cs"/>
              </a:rPr>
              <a:t>After the destruction of the Second Temple and in the Diaspora the Shofar lost its public and strategic meaning, but retained its ritual role, particularly on Rosh Hashanah and Yom Kippur.</a:t>
            </a:r>
          </a:p>
          <a:p>
            <a:r>
              <a:rPr lang="en-US" sz="1200" b="0" i="0" kern="1200" dirty="0" smtClean="0">
                <a:solidFill>
                  <a:schemeClr val="tx1"/>
                </a:solidFill>
                <a:latin typeface="+mn-lt"/>
                <a:ea typeface="+mn-ea"/>
                <a:cs typeface="+mn-cs"/>
              </a:rPr>
              <a:t>From the days that preceded the Destruction of the Second Temple we still have the testimony of Philo of Alexandria ** about the use of the Shofar in Rosh Hashanah and the meanings attributed to it. The testimony given by that philosopher is of great importance to nowadays researchers. The use of the Shofar on Rosh Hashanah and Yom Kippur is influenced by the principles of using the Shofar in biblical times.</a:t>
            </a:r>
          </a:p>
          <a:p>
            <a:pPr>
              <a:buFont typeface="Arial" charset="0"/>
              <a:buChar char="•"/>
            </a:pPr>
            <a:r>
              <a:rPr lang="en-US" sz="1200" b="0" i="1" kern="1200" dirty="0" smtClean="0">
                <a:solidFill>
                  <a:schemeClr val="tx1"/>
                </a:solidFill>
                <a:latin typeface="+mn-lt"/>
                <a:ea typeface="+mn-ea"/>
                <a:cs typeface="+mn-cs"/>
              </a:rPr>
              <a:t>(= rams) sometimes the word Shofar is adjacent to the word </a:t>
            </a:r>
            <a:r>
              <a:rPr lang="en-US" sz="1200" b="0" i="1" kern="1200" dirty="0" err="1" smtClean="0">
                <a:solidFill>
                  <a:schemeClr val="tx1"/>
                </a:solidFill>
                <a:latin typeface="+mn-lt"/>
                <a:ea typeface="+mn-ea"/>
                <a:cs typeface="+mn-cs"/>
              </a:rPr>
              <a:t>Yovel</a:t>
            </a:r>
            <a:r>
              <a:rPr lang="en-US" sz="1200" b="0" i="1" kern="1200" dirty="0" smtClean="0">
                <a:solidFill>
                  <a:schemeClr val="tx1"/>
                </a:solidFill>
                <a:latin typeface="+mn-lt"/>
                <a:ea typeface="+mn-ea"/>
                <a:cs typeface="+mn-cs"/>
              </a:rPr>
              <a:t> (jubilee) or the word combination </a:t>
            </a:r>
            <a:r>
              <a:rPr lang="en-US" sz="1200" b="0" i="1" kern="1200" dirty="0" err="1" smtClean="0">
                <a:solidFill>
                  <a:schemeClr val="tx1"/>
                </a:solidFill>
                <a:latin typeface="+mn-lt"/>
                <a:ea typeface="+mn-ea"/>
                <a:cs typeface="+mn-cs"/>
              </a:rPr>
              <a:t>Keren</a:t>
            </a:r>
            <a:r>
              <a:rPr lang="en-US" sz="1200" b="0" i="1" kern="1200" dirty="0" smtClean="0">
                <a:solidFill>
                  <a:schemeClr val="tx1"/>
                </a:solidFill>
                <a:latin typeface="+mn-lt"/>
                <a:ea typeface="+mn-ea"/>
                <a:cs typeface="+mn-cs"/>
              </a:rPr>
              <a:t> </a:t>
            </a:r>
            <a:r>
              <a:rPr lang="en-US" sz="1200" b="0" i="1" kern="1200" dirty="0" err="1" smtClean="0">
                <a:solidFill>
                  <a:schemeClr val="tx1"/>
                </a:solidFill>
                <a:latin typeface="+mn-lt"/>
                <a:ea typeface="+mn-ea"/>
                <a:cs typeface="+mn-cs"/>
              </a:rPr>
              <a:t>Hayovel</a:t>
            </a:r>
            <a:r>
              <a:rPr lang="en-US" sz="1200" b="0" i="1" kern="1200" dirty="0" smtClean="0">
                <a:solidFill>
                  <a:schemeClr val="tx1"/>
                </a:solidFill>
                <a:latin typeface="+mn-lt"/>
                <a:ea typeface="+mn-ea"/>
                <a:cs typeface="+mn-cs"/>
              </a:rPr>
              <a:t> (Horn of Jubilee) (Joshua 6:4, 5, 6, 8). Sometimes the word </a:t>
            </a:r>
            <a:r>
              <a:rPr lang="en-US" sz="1200" b="0" i="1" kern="1200" dirty="0" err="1" smtClean="0">
                <a:solidFill>
                  <a:schemeClr val="tx1"/>
                </a:solidFill>
                <a:latin typeface="+mn-lt"/>
                <a:ea typeface="+mn-ea"/>
                <a:cs typeface="+mn-cs"/>
              </a:rPr>
              <a:t>Yovel</a:t>
            </a:r>
            <a:r>
              <a:rPr lang="en-US" sz="1200" b="0" i="1" kern="1200" dirty="0" smtClean="0">
                <a:solidFill>
                  <a:schemeClr val="tx1"/>
                </a:solidFill>
                <a:latin typeface="+mn-lt"/>
                <a:ea typeface="+mn-ea"/>
                <a:cs typeface="+mn-cs"/>
              </a:rPr>
              <a:t> is synonymous to the word Shofar (Exodus 19:13). (</a:t>
            </a:r>
            <a:r>
              <a:rPr lang="en-US" sz="1200" b="0" i="1" kern="1200" dirty="0" err="1" smtClean="0">
                <a:solidFill>
                  <a:schemeClr val="tx1"/>
                </a:solidFill>
                <a:latin typeface="+mn-lt"/>
                <a:ea typeface="+mn-ea"/>
                <a:cs typeface="+mn-cs"/>
              </a:rPr>
              <a:t>Yovel</a:t>
            </a:r>
            <a:r>
              <a:rPr lang="en-US" sz="1200" b="0" i="1" kern="1200" dirty="0" smtClean="0">
                <a:solidFill>
                  <a:schemeClr val="tx1"/>
                </a:solidFill>
                <a:latin typeface="+mn-lt"/>
                <a:ea typeface="+mn-ea"/>
                <a:cs typeface="+mn-cs"/>
              </a:rPr>
              <a:t> or </a:t>
            </a:r>
            <a:r>
              <a:rPr lang="en-US" sz="1200" b="0" i="1" kern="1200" dirty="0" err="1" smtClean="0">
                <a:solidFill>
                  <a:schemeClr val="tx1"/>
                </a:solidFill>
                <a:latin typeface="+mn-lt"/>
                <a:ea typeface="+mn-ea"/>
                <a:cs typeface="+mn-cs"/>
              </a:rPr>
              <a:t>Yevel</a:t>
            </a:r>
            <a:r>
              <a:rPr lang="en-US" sz="1200" b="0" i="1" kern="1200" dirty="0" smtClean="0">
                <a:solidFill>
                  <a:schemeClr val="tx1"/>
                </a:solidFill>
                <a:latin typeface="+mn-lt"/>
                <a:ea typeface="+mn-ea"/>
                <a:cs typeface="+mn-cs"/>
              </a:rPr>
              <a:t> in Canaanite = ram)** About the Commandments, Book B, Translation from: Yom </a:t>
            </a:r>
            <a:r>
              <a:rPr lang="en-US" sz="1200" b="0" i="1" kern="1200" dirty="0" err="1" smtClean="0">
                <a:solidFill>
                  <a:schemeClr val="tx1"/>
                </a:solidFill>
                <a:latin typeface="+mn-lt"/>
                <a:ea typeface="+mn-ea"/>
                <a:cs typeface="+mn-cs"/>
              </a:rPr>
              <a:t>Tov</a:t>
            </a:r>
            <a:r>
              <a:rPr lang="en-US" sz="1200" b="0" i="1" kern="1200" dirty="0" smtClean="0">
                <a:solidFill>
                  <a:schemeClr val="tx1"/>
                </a:solidFill>
                <a:latin typeface="+mn-lt"/>
                <a:ea typeface="+mn-ea"/>
                <a:cs typeface="+mn-cs"/>
              </a:rPr>
              <a:t> </a:t>
            </a:r>
            <a:r>
              <a:rPr lang="en-US" sz="1200" b="0" i="1" kern="1200" dirty="0" err="1" smtClean="0">
                <a:solidFill>
                  <a:schemeClr val="tx1"/>
                </a:solidFill>
                <a:latin typeface="+mn-lt"/>
                <a:ea typeface="+mn-ea"/>
                <a:cs typeface="+mn-cs"/>
              </a:rPr>
              <a:t>Levinsky</a:t>
            </a:r>
            <a:r>
              <a:rPr lang="en-US" sz="1200" b="0" i="1" kern="1200" dirty="0" smtClean="0">
                <a:solidFill>
                  <a:schemeClr val="tx1"/>
                </a:solidFill>
                <a:latin typeface="+mn-lt"/>
                <a:ea typeface="+mn-ea"/>
                <a:cs typeface="+mn-cs"/>
              </a:rPr>
              <a:t> – </a:t>
            </a:r>
            <a:r>
              <a:rPr lang="en-US" sz="1200" b="0" i="1" kern="1200" dirty="0" err="1" smtClean="0">
                <a:solidFill>
                  <a:schemeClr val="tx1"/>
                </a:solidFill>
                <a:latin typeface="+mn-lt"/>
                <a:ea typeface="+mn-ea"/>
                <a:cs typeface="+mn-cs"/>
              </a:rPr>
              <a:t>bbbbbb</a:t>
            </a:r>
            <a:r>
              <a:rPr lang="en-US" sz="1200" b="0" i="1" kern="1200" dirty="0" smtClean="0">
                <a:solidFill>
                  <a:schemeClr val="tx1"/>
                </a:solidFill>
                <a:latin typeface="+mn-lt"/>
                <a:ea typeface="+mn-ea"/>
                <a:cs typeface="+mn-cs"/>
              </a:rPr>
              <a:t> Book of the Holidays A, p. 52.</a:t>
            </a:r>
          </a:p>
          <a:p>
            <a:pPr>
              <a:buFont typeface="Arial" charset="0"/>
              <a:buChar char="•"/>
            </a:pPr>
            <a:r>
              <a:rPr lang="en-US" dirty="0" smtClean="0"/>
              <a:t>http://www.shofarot-israel.com/index.php/the-shofar/biblicaltime/ </a:t>
            </a:r>
          </a:p>
          <a:p>
            <a:pPr>
              <a:buFont typeface="Arial" charset="0"/>
              <a:buChar char="•"/>
            </a:pPr>
            <a:endParaRPr lang="en-US" dirty="0" smtClean="0"/>
          </a:p>
          <a:p>
            <a:pPr>
              <a:buFont typeface="Arial" charset="0"/>
              <a:buChar char="•"/>
            </a:pPr>
            <a:r>
              <a:rPr lang="en-US" dirty="0" smtClean="0"/>
              <a:t>11. The </a:t>
            </a:r>
            <a:r>
              <a:rPr lang="en-US" dirty="0" err="1" smtClean="0"/>
              <a:t>Hanukkiah</a:t>
            </a:r>
            <a:r>
              <a:rPr lang="en-US" dirty="0" smtClean="0"/>
              <a:t> has 8</a:t>
            </a:r>
            <a:r>
              <a:rPr lang="en-US" baseline="0" dirty="0" smtClean="0"/>
              <a:t> branches and the middle candle is the servant candle. It is lit first and used to light the other candles.</a:t>
            </a:r>
          </a:p>
          <a:p>
            <a:pPr>
              <a:buFont typeface="Arial" charset="0"/>
              <a:buChar char="•"/>
            </a:pPr>
            <a:r>
              <a:rPr lang="en-US" baseline="0" dirty="0" smtClean="0"/>
              <a:t>12. Star of David and Menorah – Symbols of Judaism</a:t>
            </a:r>
            <a:endParaRPr lang="en-US" dirty="0"/>
          </a:p>
        </p:txBody>
      </p:sp>
      <p:sp>
        <p:nvSpPr>
          <p:cNvPr id="4" name="Slide Number Placeholder 3"/>
          <p:cNvSpPr>
            <a:spLocks noGrp="1"/>
          </p:cNvSpPr>
          <p:nvPr>
            <p:ph type="sldNum" sz="quarter" idx="10"/>
          </p:nvPr>
        </p:nvSpPr>
        <p:spPr/>
        <p:txBody>
          <a:bodyPr/>
          <a:lstStyle/>
          <a:p>
            <a:fld id="{AC12FD86-5E96-4F9E-BF07-B1A9958DC5E3}"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CE7718-D208-4099-A99B-063CA05A588C}" type="datetimeFigureOut">
              <a:rPr lang="en-US" smtClean="0"/>
              <a:pPr/>
              <a:t>3/15/2019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45F70-E23C-4E97-A839-3734A1AD1B5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CE7718-D208-4099-A99B-063CA05A588C}" type="datetimeFigureOut">
              <a:rPr lang="en-US" smtClean="0"/>
              <a:pPr/>
              <a:t>3/15/2019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45F70-E23C-4E97-A839-3734A1AD1B5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CE7718-D208-4099-A99B-063CA05A588C}" type="datetimeFigureOut">
              <a:rPr lang="en-US" smtClean="0"/>
              <a:pPr/>
              <a:t>3/15/2019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45F70-E23C-4E97-A839-3734A1AD1B5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CE7718-D208-4099-A99B-063CA05A588C}" type="datetimeFigureOut">
              <a:rPr lang="en-US" smtClean="0"/>
              <a:pPr/>
              <a:t>3/15/2019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45F70-E23C-4E97-A839-3734A1AD1B5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CE7718-D208-4099-A99B-063CA05A588C}" type="datetimeFigureOut">
              <a:rPr lang="en-US" smtClean="0"/>
              <a:pPr/>
              <a:t>3/15/2019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45F70-E23C-4E97-A839-3734A1AD1B5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CE7718-D208-4099-A99B-063CA05A588C}" type="datetimeFigureOut">
              <a:rPr lang="en-US" smtClean="0"/>
              <a:pPr/>
              <a:t>3/15/2019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45F70-E23C-4E97-A839-3734A1AD1B5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CE7718-D208-4099-A99B-063CA05A588C}" type="datetimeFigureOut">
              <a:rPr lang="en-US" smtClean="0"/>
              <a:pPr/>
              <a:t>3/15/2019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D45F70-E23C-4E97-A839-3734A1AD1B5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CE7718-D208-4099-A99B-063CA05A588C}" type="datetimeFigureOut">
              <a:rPr lang="en-US" smtClean="0"/>
              <a:pPr/>
              <a:t>3/15/2019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D45F70-E23C-4E97-A839-3734A1AD1B5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E7718-D208-4099-A99B-063CA05A588C}" type="datetimeFigureOut">
              <a:rPr lang="en-US" smtClean="0"/>
              <a:pPr/>
              <a:t>3/15/2019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D45F70-E23C-4E97-A839-3734A1AD1B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CE7718-D208-4099-A99B-063CA05A588C}" type="datetimeFigureOut">
              <a:rPr lang="en-US" smtClean="0"/>
              <a:pPr/>
              <a:t>3/15/2019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45F70-E23C-4E97-A839-3734A1AD1B5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CE7718-D208-4099-A99B-063CA05A588C}" type="datetimeFigureOut">
              <a:rPr lang="en-US" smtClean="0"/>
              <a:pPr/>
              <a:t>3/15/2019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45F70-E23C-4E97-A839-3734A1AD1B5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CE7718-D208-4099-A99B-063CA05A588C}" type="datetimeFigureOut">
              <a:rPr lang="en-US" smtClean="0"/>
              <a:pPr/>
              <a:t>3/15/2019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45F70-E23C-4E97-A839-3734A1AD1B5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27.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3.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www.shofarot-israel.com/index.php/the-shofar/biblicaltime/" TargetMode="External"/><Relationship Id="rId4" Type="http://schemas.openxmlformats.org/officeDocument/2006/relationships/hyperlink" Target="https://www.youtube.com/watch?v=grZDPCKORG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3.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www.shofarot-israel.com/index.php/the-shofar/biblicaltime/" TargetMode="External"/><Relationship Id="rId4" Type="http://schemas.openxmlformats.org/officeDocument/2006/relationships/hyperlink" Target="https://www.youtube.com/watch?v=grZDPCKORG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pinterest.com/pin/520025088200211222/" TargetMode="Externa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hyperlink" Target="https://www.pinterest.com/pin/448882287836252443/"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162800" cy="838200"/>
          </a:xfrm>
        </p:spPr>
        <p:txBody>
          <a:bodyPr>
            <a:normAutofit/>
          </a:bodyPr>
          <a:lstStyle/>
          <a:p>
            <a:r>
              <a:rPr lang="en-US" dirty="0" smtClean="0"/>
              <a:t>Symbols of Judaism</a:t>
            </a:r>
            <a:endParaRPr lang="en-US" dirty="0"/>
          </a:p>
        </p:txBody>
      </p:sp>
      <p:pic>
        <p:nvPicPr>
          <p:cNvPr id="4" name="Picture 3" descr="hammered-gold-challah-knife.jpg"/>
          <p:cNvPicPr>
            <a:picLocks noChangeAspect="1"/>
          </p:cNvPicPr>
          <p:nvPr/>
        </p:nvPicPr>
        <p:blipFill>
          <a:blip r:embed="rId2" cstate="print"/>
          <a:stretch>
            <a:fillRect/>
          </a:stretch>
        </p:blipFill>
        <p:spPr>
          <a:xfrm>
            <a:off x="3886200" y="1447800"/>
            <a:ext cx="2209800" cy="1856232"/>
          </a:xfrm>
          <a:prstGeom prst="rect">
            <a:avLst/>
          </a:prstGeom>
        </p:spPr>
      </p:pic>
      <p:pic>
        <p:nvPicPr>
          <p:cNvPr id="5" name="Picture 4" descr="seder-plate-realisic.jpg"/>
          <p:cNvPicPr>
            <a:picLocks noChangeAspect="1"/>
          </p:cNvPicPr>
          <p:nvPr/>
        </p:nvPicPr>
        <p:blipFill>
          <a:blip r:embed="rId3" cstate="print"/>
          <a:stretch>
            <a:fillRect/>
          </a:stretch>
        </p:blipFill>
        <p:spPr>
          <a:xfrm>
            <a:off x="609600" y="1219200"/>
            <a:ext cx="3057525" cy="2581910"/>
          </a:xfrm>
          <a:prstGeom prst="rect">
            <a:avLst/>
          </a:prstGeom>
        </p:spPr>
      </p:pic>
      <p:pic>
        <p:nvPicPr>
          <p:cNvPr id="7" name="Picture 6" descr="tallit woven-blue-stripes-.jpg"/>
          <p:cNvPicPr>
            <a:picLocks noChangeAspect="1"/>
          </p:cNvPicPr>
          <p:nvPr/>
        </p:nvPicPr>
        <p:blipFill>
          <a:blip r:embed="rId4" cstate="print"/>
          <a:stretch>
            <a:fillRect/>
          </a:stretch>
        </p:blipFill>
        <p:spPr>
          <a:xfrm>
            <a:off x="0" y="3962400"/>
            <a:ext cx="2143125" cy="2143125"/>
          </a:xfrm>
          <a:prstGeom prst="rect">
            <a:avLst/>
          </a:prstGeom>
        </p:spPr>
      </p:pic>
      <p:pic>
        <p:nvPicPr>
          <p:cNvPr id="8" name="Picture 7" descr="7 branch temple menorah.jpg"/>
          <p:cNvPicPr>
            <a:picLocks noChangeAspect="1"/>
          </p:cNvPicPr>
          <p:nvPr/>
        </p:nvPicPr>
        <p:blipFill>
          <a:blip r:embed="rId5" cstate="print"/>
          <a:stretch>
            <a:fillRect/>
          </a:stretch>
        </p:blipFill>
        <p:spPr>
          <a:xfrm>
            <a:off x="1371600" y="4114800"/>
            <a:ext cx="2143125" cy="2143125"/>
          </a:xfrm>
          <a:prstGeom prst="rect">
            <a:avLst/>
          </a:prstGeom>
        </p:spPr>
      </p:pic>
      <p:pic>
        <p:nvPicPr>
          <p:cNvPr id="11" name="Picture 10" descr="kidish cup stem.jpg"/>
          <p:cNvPicPr>
            <a:picLocks noChangeAspect="1"/>
          </p:cNvPicPr>
          <p:nvPr/>
        </p:nvPicPr>
        <p:blipFill>
          <a:blip r:embed="rId6" cstate="print"/>
          <a:stretch>
            <a:fillRect/>
          </a:stretch>
        </p:blipFill>
        <p:spPr>
          <a:xfrm>
            <a:off x="3581400" y="4191000"/>
            <a:ext cx="1267968" cy="1981200"/>
          </a:xfrm>
          <a:prstGeom prst="rect">
            <a:avLst/>
          </a:prstGeom>
        </p:spPr>
      </p:pic>
      <p:pic>
        <p:nvPicPr>
          <p:cNvPr id="13" name="Picture 12" descr="torah.jpg"/>
          <p:cNvPicPr>
            <a:picLocks noChangeAspect="1"/>
          </p:cNvPicPr>
          <p:nvPr/>
        </p:nvPicPr>
        <p:blipFill>
          <a:blip r:embed="rId7" cstate="print"/>
          <a:stretch>
            <a:fillRect/>
          </a:stretch>
        </p:blipFill>
        <p:spPr>
          <a:xfrm rot="1854969">
            <a:off x="6590628" y="2475829"/>
            <a:ext cx="1431402" cy="1431402"/>
          </a:xfrm>
          <a:prstGeom prst="rect">
            <a:avLst/>
          </a:prstGeom>
        </p:spPr>
      </p:pic>
      <p:pic>
        <p:nvPicPr>
          <p:cNvPr id="15" name="Picture 14" descr="Yads_Torah_Pointers.jpg"/>
          <p:cNvPicPr>
            <a:picLocks noChangeAspect="1"/>
          </p:cNvPicPr>
          <p:nvPr/>
        </p:nvPicPr>
        <p:blipFill>
          <a:blip r:embed="rId8" cstate="print"/>
          <a:stretch>
            <a:fillRect/>
          </a:stretch>
        </p:blipFill>
        <p:spPr>
          <a:xfrm rot="3035709">
            <a:off x="8039101" y="2517862"/>
            <a:ext cx="551044" cy="1148009"/>
          </a:xfrm>
          <a:prstGeom prst="rect">
            <a:avLst/>
          </a:prstGeom>
        </p:spPr>
      </p:pic>
      <p:pic>
        <p:nvPicPr>
          <p:cNvPr id="16" name="Content Placeholder 3" descr="metal-yellow-home-blessing-graphic-mezuzah-.jpg"/>
          <p:cNvPicPr>
            <a:picLocks noChangeAspect="1"/>
          </p:cNvPicPr>
          <p:nvPr/>
        </p:nvPicPr>
        <p:blipFill>
          <a:blip r:embed="rId9" cstate="print"/>
          <a:stretch>
            <a:fillRect/>
          </a:stretch>
        </p:blipFill>
        <p:spPr>
          <a:xfrm>
            <a:off x="5181600" y="4343400"/>
            <a:ext cx="1676400" cy="1676400"/>
          </a:xfrm>
          <a:prstGeom prst="rect">
            <a:avLst/>
          </a:prstGeom>
        </p:spPr>
      </p:pic>
      <p:sp>
        <p:nvSpPr>
          <p:cNvPr id="17" name="TextBox 16"/>
          <p:cNvSpPr txBox="1"/>
          <p:nvPr/>
        </p:nvSpPr>
        <p:spPr>
          <a:xfrm>
            <a:off x="533400" y="3352800"/>
            <a:ext cx="457200" cy="381000"/>
          </a:xfrm>
          <a:prstGeom prst="rect">
            <a:avLst/>
          </a:prstGeom>
          <a:noFill/>
        </p:spPr>
        <p:txBody>
          <a:bodyPr wrap="square" rtlCol="0">
            <a:spAutoFit/>
          </a:bodyPr>
          <a:lstStyle/>
          <a:p>
            <a:r>
              <a:rPr lang="en-US" dirty="0" smtClean="0"/>
              <a:t>1.</a:t>
            </a:r>
            <a:endParaRPr lang="en-US" dirty="0"/>
          </a:p>
        </p:txBody>
      </p:sp>
      <p:sp>
        <p:nvSpPr>
          <p:cNvPr id="20" name="TextBox 19"/>
          <p:cNvSpPr txBox="1"/>
          <p:nvPr/>
        </p:nvSpPr>
        <p:spPr>
          <a:xfrm>
            <a:off x="3886200" y="3276600"/>
            <a:ext cx="457200" cy="381000"/>
          </a:xfrm>
          <a:prstGeom prst="rect">
            <a:avLst/>
          </a:prstGeom>
          <a:noFill/>
        </p:spPr>
        <p:txBody>
          <a:bodyPr wrap="square" rtlCol="0">
            <a:spAutoFit/>
          </a:bodyPr>
          <a:lstStyle/>
          <a:p>
            <a:r>
              <a:rPr lang="en-US" dirty="0" smtClean="0"/>
              <a:t>2.</a:t>
            </a:r>
            <a:endParaRPr lang="en-US" dirty="0"/>
          </a:p>
        </p:txBody>
      </p:sp>
      <p:sp>
        <p:nvSpPr>
          <p:cNvPr id="21" name="TextBox 20"/>
          <p:cNvSpPr txBox="1"/>
          <p:nvPr/>
        </p:nvSpPr>
        <p:spPr>
          <a:xfrm>
            <a:off x="762000" y="5943600"/>
            <a:ext cx="457200" cy="381000"/>
          </a:xfrm>
          <a:prstGeom prst="rect">
            <a:avLst/>
          </a:prstGeom>
          <a:noFill/>
        </p:spPr>
        <p:txBody>
          <a:bodyPr wrap="square" rtlCol="0">
            <a:spAutoFit/>
          </a:bodyPr>
          <a:lstStyle/>
          <a:p>
            <a:r>
              <a:rPr lang="en-US" dirty="0" smtClean="0"/>
              <a:t>5.</a:t>
            </a:r>
            <a:endParaRPr lang="en-US" dirty="0"/>
          </a:p>
        </p:txBody>
      </p:sp>
      <p:sp>
        <p:nvSpPr>
          <p:cNvPr id="22" name="TextBox 21"/>
          <p:cNvSpPr txBox="1"/>
          <p:nvPr/>
        </p:nvSpPr>
        <p:spPr>
          <a:xfrm>
            <a:off x="6019800" y="3276600"/>
            <a:ext cx="457200" cy="381000"/>
          </a:xfrm>
          <a:prstGeom prst="rect">
            <a:avLst/>
          </a:prstGeom>
          <a:noFill/>
        </p:spPr>
        <p:txBody>
          <a:bodyPr wrap="square" rtlCol="0">
            <a:spAutoFit/>
          </a:bodyPr>
          <a:lstStyle/>
          <a:p>
            <a:r>
              <a:rPr lang="en-US" dirty="0" smtClean="0"/>
              <a:t>3.</a:t>
            </a:r>
            <a:endParaRPr lang="en-US" dirty="0"/>
          </a:p>
        </p:txBody>
      </p:sp>
      <p:sp>
        <p:nvSpPr>
          <p:cNvPr id="23" name="TextBox 22"/>
          <p:cNvSpPr txBox="1"/>
          <p:nvPr/>
        </p:nvSpPr>
        <p:spPr>
          <a:xfrm>
            <a:off x="2286000" y="6019800"/>
            <a:ext cx="457200" cy="381000"/>
          </a:xfrm>
          <a:prstGeom prst="rect">
            <a:avLst/>
          </a:prstGeom>
          <a:noFill/>
        </p:spPr>
        <p:txBody>
          <a:bodyPr wrap="square" rtlCol="0">
            <a:spAutoFit/>
          </a:bodyPr>
          <a:lstStyle/>
          <a:p>
            <a:r>
              <a:rPr lang="en-US" dirty="0" smtClean="0"/>
              <a:t>6.</a:t>
            </a:r>
            <a:endParaRPr lang="en-US" dirty="0"/>
          </a:p>
        </p:txBody>
      </p:sp>
      <p:sp>
        <p:nvSpPr>
          <p:cNvPr id="24" name="TextBox 23"/>
          <p:cNvSpPr txBox="1"/>
          <p:nvPr/>
        </p:nvSpPr>
        <p:spPr>
          <a:xfrm>
            <a:off x="3810000" y="6172200"/>
            <a:ext cx="457200" cy="381000"/>
          </a:xfrm>
          <a:prstGeom prst="rect">
            <a:avLst/>
          </a:prstGeom>
          <a:noFill/>
        </p:spPr>
        <p:txBody>
          <a:bodyPr wrap="square" rtlCol="0">
            <a:spAutoFit/>
          </a:bodyPr>
          <a:lstStyle/>
          <a:p>
            <a:r>
              <a:rPr lang="en-US" dirty="0" smtClean="0"/>
              <a:t>7.</a:t>
            </a:r>
            <a:endParaRPr lang="en-US" dirty="0"/>
          </a:p>
        </p:txBody>
      </p:sp>
      <p:sp>
        <p:nvSpPr>
          <p:cNvPr id="25" name="TextBox 24"/>
          <p:cNvSpPr txBox="1"/>
          <p:nvPr/>
        </p:nvSpPr>
        <p:spPr>
          <a:xfrm>
            <a:off x="6096000" y="5943600"/>
            <a:ext cx="457200" cy="381000"/>
          </a:xfrm>
          <a:prstGeom prst="rect">
            <a:avLst/>
          </a:prstGeom>
          <a:noFill/>
        </p:spPr>
        <p:txBody>
          <a:bodyPr wrap="square" rtlCol="0">
            <a:spAutoFit/>
          </a:bodyPr>
          <a:lstStyle/>
          <a:p>
            <a:r>
              <a:rPr lang="en-US" dirty="0" smtClean="0"/>
              <a:t>8.</a:t>
            </a:r>
            <a:endParaRPr lang="en-US" dirty="0"/>
          </a:p>
        </p:txBody>
      </p:sp>
      <p:sp>
        <p:nvSpPr>
          <p:cNvPr id="26" name="TextBox 25"/>
          <p:cNvSpPr txBox="1"/>
          <p:nvPr/>
        </p:nvSpPr>
        <p:spPr>
          <a:xfrm>
            <a:off x="8305800" y="3352800"/>
            <a:ext cx="457200" cy="381000"/>
          </a:xfrm>
          <a:prstGeom prst="rect">
            <a:avLst/>
          </a:prstGeom>
          <a:noFill/>
        </p:spPr>
        <p:txBody>
          <a:bodyPr wrap="square" rtlCol="0">
            <a:spAutoFit/>
          </a:bodyPr>
          <a:lstStyle/>
          <a:p>
            <a:r>
              <a:rPr lang="en-US" dirty="0" smtClean="0"/>
              <a:t>4.</a:t>
            </a:r>
            <a:endParaRPr lang="en-US" dirty="0"/>
          </a:p>
        </p:txBody>
      </p:sp>
      <p:pic>
        <p:nvPicPr>
          <p:cNvPr id="27" name="Picture 26" descr="TORAH - Hallocast.jpg"/>
          <p:cNvPicPr>
            <a:picLocks noChangeAspect="1"/>
          </p:cNvPicPr>
          <p:nvPr/>
        </p:nvPicPr>
        <p:blipFill>
          <a:blip r:embed="rId10" cstate="print"/>
          <a:stretch>
            <a:fillRect/>
          </a:stretch>
        </p:blipFill>
        <p:spPr>
          <a:xfrm>
            <a:off x="6477000" y="304800"/>
            <a:ext cx="2209800" cy="2143125"/>
          </a:xfrm>
          <a:prstGeom prst="rect">
            <a:avLst/>
          </a:prstGeom>
        </p:spPr>
      </p:pic>
      <p:pic>
        <p:nvPicPr>
          <p:cNvPr id="1026" name="Picture 2" descr="C:\Users\User\Documents\1 2017 2018 SFM Bahamas\Judaism program\matzah.jpg"/>
          <p:cNvPicPr>
            <a:picLocks noChangeAspect="1" noChangeArrowheads="1"/>
          </p:cNvPicPr>
          <p:nvPr/>
        </p:nvPicPr>
        <p:blipFill>
          <a:blip r:embed="rId11" cstate="print"/>
          <a:srcRect/>
          <a:stretch>
            <a:fillRect/>
          </a:stretch>
        </p:blipFill>
        <p:spPr bwMode="auto">
          <a:xfrm>
            <a:off x="6934200" y="4572000"/>
            <a:ext cx="1885717" cy="1312502"/>
          </a:xfrm>
          <a:prstGeom prst="rect">
            <a:avLst/>
          </a:prstGeom>
          <a:noFill/>
        </p:spPr>
      </p:pic>
      <p:sp>
        <p:nvSpPr>
          <p:cNvPr id="29" name="TextBox 28"/>
          <p:cNvSpPr txBox="1"/>
          <p:nvPr/>
        </p:nvSpPr>
        <p:spPr>
          <a:xfrm>
            <a:off x="7239000" y="6019800"/>
            <a:ext cx="381000" cy="369332"/>
          </a:xfrm>
          <a:prstGeom prst="rect">
            <a:avLst/>
          </a:prstGeom>
          <a:noFill/>
        </p:spPr>
        <p:txBody>
          <a:bodyPr wrap="square" rtlCol="0">
            <a:spAutoFit/>
          </a:bodyPr>
          <a:lstStyle/>
          <a:p>
            <a:r>
              <a:rPr lang="en-US" dirty="0" smtClean="0"/>
              <a:t>9.</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 "/>
          <p:cNvPicPr/>
          <p:nvPr/>
        </p:nvPicPr>
        <p:blipFill>
          <a:blip r:embed="rId3" cstate="print"/>
          <a:srcRect/>
          <a:stretch>
            <a:fillRect/>
          </a:stretch>
        </p:blipFill>
        <p:spPr bwMode="auto">
          <a:xfrm>
            <a:off x="838200" y="457200"/>
            <a:ext cx="7772400" cy="5486400"/>
          </a:xfrm>
          <a:prstGeom prst="rect">
            <a:avLst/>
          </a:prstGeom>
          <a:noFill/>
          <a:ln w="9525">
            <a:noFill/>
            <a:miter lim="800000"/>
            <a:headEnd/>
            <a:tailEnd/>
          </a:ln>
        </p:spPr>
      </p:pic>
      <p:sp>
        <p:nvSpPr>
          <p:cNvPr id="5" name="TextBox 4"/>
          <p:cNvSpPr txBox="1"/>
          <p:nvPr/>
        </p:nvSpPr>
        <p:spPr>
          <a:xfrm>
            <a:off x="914400" y="6248400"/>
            <a:ext cx="7620000" cy="369332"/>
          </a:xfrm>
          <a:prstGeom prst="rect">
            <a:avLst/>
          </a:prstGeom>
          <a:noFill/>
        </p:spPr>
        <p:txBody>
          <a:bodyPr wrap="square" rtlCol="0">
            <a:spAutoFit/>
          </a:bodyPr>
          <a:lstStyle/>
          <a:p>
            <a:r>
              <a:rPr lang="en-US" dirty="0" smtClean="0"/>
              <a:t>Letter of the Law given at Mount Sinai – death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 wanted a simple calendar for my classroom which would show the entire Jewish year at a glance.  So I made this: It is a laminated circle showing the Hebrew months set against the Gregorian calend..."/>
          <p:cNvPicPr/>
          <p:nvPr/>
        </p:nvPicPr>
        <p:blipFill>
          <a:blip r:embed="rId3" cstate="print"/>
          <a:srcRect/>
          <a:stretch>
            <a:fillRect/>
          </a:stretch>
        </p:blipFill>
        <p:spPr bwMode="auto">
          <a:xfrm>
            <a:off x="762000" y="304800"/>
            <a:ext cx="6781799" cy="6324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kosher-bakery-classic-care-gift-basket.jpg"/>
          <p:cNvPicPr>
            <a:picLocks noChangeAspect="1"/>
          </p:cNvPicPr>
          <p:nvPr/>
        </p:nvPicPr>
        <p:blipFill>
          <a:blip r:embed="rId2" cstate="print"/>
          <a:stretch>
            <a:fillRect/>
          </a:stretch>
        </p:blipFill>
        <p:spPr>
          <a:xfrm>
            <a:off x="5715000" y="1752600"/>
            <a:ext cx="2143125" cy="2076450"/>
          </a:xfrm>
          <a:prstGeom prst="rect">
            <a:avLst/>
          </a:prstGeom>
        </p:spPr>
      </p:pic>
      <p:pic>
        <p:nvPicPr>
          <p:cNvPr id="10" name="Content Placeholder 9" descr="latkes in pan.jpe"/>
          <p:cNvPicPr>
            <a:picLocks noGrp="1" noChangeAspect="1"/>
          </p:cNvPicPr>
          <p:nvPr>
            <p:ph idx="1"/>
          </p:nvPr>
        </p:nvPicPr>
        <p:blipFill>
          <a:blip r:embed="rId3" cstate="print"/>
          <a:stretch>
            <a:fillRect/>
          </a:stretch>
        </p:blipFill>
        <p:spPr>
          <a:xfrm>
            <a:off x="3257550" y="2991644"/>
            <a:ext cx="2628900" cy="1743075"/>
          </a:xfrm>
          <a:prstGeom prst="rect">
            <a:avLst/>
          </a:prstGeom>
        </p:spPr>
      </p:pic>
      <p:sp>
        <p:nvSpPr>
          <p:cNvPr id="4" name="TextBox 3"/>
          <p:cNvSpPr txBox="1"/>
          <p:nvPr/>
        </p:nvSpPr>
        <p:spPr>
          <a:xfrm>
            <a:off x="533400" y="533400"/>
            <a:ext cx="6477000" cy="1569660"/>
          </a:xfrm>
          <a:prstGeom prst="rect">
            <a:avLst/>
          </a:prstGeom>
          <a:noFill/>
        </p:spPr>
        <p:txBody>
          <a:bodyPr wrap="square" rtlCol="0">
            <a:spAutoFit/>
          </a:bodyPr>
          <a:lstStyle/>
          <a:p>
            <a:r>
              <a:rPr lang="en-US" sz="2400" b="1" dirty="0" smtClean="0"/>
              <a:t>Special foods served during the Holy Days.</a:t>
            </a:r>
          </a:p>
          <a:p>
            <a:r>
              <a:rPr lang="en-US" sz="2400" b="1" dirty="0" smtClean="0"/>
              <a:t>	</a:t>
            </a:r>
          </a:p>
          <a:p>
            <a:r>
              <a:rPr lang="en-US" sz="2400" b="1" dirty="0" smtClean="0"/>
              <a:t>The foods relate to each particular agricultural season.</a:t>
            </a:r>
            <a:endParaRPr lang="en-US" sz="2400" b="1" dirty="0"/>
          </a:p>
        </p:txBody>
      </p:sp>
      <p:sp>
        <p:nvSpPr>
          <p:cNvPr id="6" name="TextBox 5"/>
          <p:cNvSpPr txBox="1"/>
          <p:nvPr/>
        </p:nvSpPr>
        <p:spPr>
          <a:xfrm>
            <a:off x="3276600" y="5029200"/>
            <a:ext cx="2895600" cy="923330"/>
          </a:xfrm>
          <a:prstGeom prst="rect">
            <a:avLst/>
          </a:prstGeom>
          <a:noFill/>
        </p:spPr>
        <p:txBody>
          <a:bodyPr wrap="square" rtlCol="0">
            <a:spAutoFit/>
          </a:bodyPr>
          <a:lstStyle/>
          <a:p>
            <a:r>
              <a:rPr lang="en-US" dirty="0" smtClean="0"/>
              <a:t>Potato Latkes – Hanukkah remembering the oil that burned for 8 days</a:t>
            </a:r>
            <a:endParaRPr lang="en-US" dirty="0"/>
          </a:p>
        </p:txBody>
      </p:sp>
      <p:sp>
        <p:nvSpPr>
          <p:cNvPr id="7" name="Rectangle 6"/>
          <p:cNvSpPr/>
          <p:nvPr/>
        </p:nvSpPr>
        <p:spPr>
          <a:xfrm>
            <a:off x="6629400" y="4343401"/>
            <a:ext cx="2057400" cy="923330"/>
          </a:xfrm>
          <a:prstGeom prst="rect">
            <a:avLst/>
          </a:prstGeom>
        </p:spPr>
        <p:txBody>
          <a:bodyPr wrap="square">
            <a:spAutoFit/>
          </a:bodyPr>
          <a:lstStyle/>
          <a:p>
            <a:r>
              <a:rPr lang="en-US" b="1" dirty="0" smtClean="0"/>
              <a:t>Pastries made with honey and Wheat - </a:t>
            </a:r>
            <a:r>
              <a:rPr lang="en-US" b="1" dirty="0" err="1" smtClean="0"/>
              <a:t>Shavout</a:t>
            </a:r>
            <a:endParaRPr lang="en-US" dirty="0"/>
          </a:p>
        </p:txBody>
      </p:sp>
      <p:pic>
        <p:nvPicPr>
          <p:cNvPr id="8" name="Picture 2" descr="C:\Users\User\Documents\1 2017 2018 SFM Bahamas\Judaism program\matzah.jpg"/>
          <p:cNvPicPr>
            <a:picLocks noChangeAspect="1" noChangeArrowheads="1"/>
          </p:cNvPicPr>
          <p:nvPr/>
        </p:nvPicPr>
        <p:blipFill>
          <a:blip r:embed="rId4" cstate="print"/>
          <a:srcRect/>
          <a:stretch>
            <a:fillRect/>
          </a:stretch>
        </p:blipFill>
        <p:spPr bwMode="auto">
          <a:xfrm>
            <a:off x="914400" y="2438400"/>
            <a:ext cx="1885717" cy="1312502"/>
          </a:xfrm>
          <a:prstGeom prst="rect">
            <a:avLst/>
          </a:prstGeom>
          <a:noFill/>
        </p:spPr>
      </p:pic>
      <p:sp>
        <p:nvSpPr>
          <p:cNvPr id="9" name="TextBox 8"/>
          <p:cNvSpPr txBox="1"/>
          <p:nvPr/>
        </p:nvSpPr>
        <p:spPr>
          <a:xfrm>
            <a:off x="533400" y="3886200"/>
            <a:ext cx="2590800" cy="923330"/>
          </a:xfrm>
          <a:prstGeom prst="rect">
            <a:avLst/>
          </a:prstGeom>
          <a:noFill/>
        </p:spPr>
        <p:txBody>
          <a:bodyPr wrap="square" rtlCol="0">
            <a:spAutoFit/>
          </a:bodyPr>
          <a:lstStyle/>
          <a:p>
            <a:r>
              <a:rPr lang="en-US" dirty="0" err="1" smtClean="0"/>
              <a:t>Matza</a:t>
            </a:r>
            <a:r>
              <a:rPr lang="en-US" dirty="0" smtClean="0"/>
              <a:t> – Passover –remembering the  Manna in the wilderness.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rPr>
              <a:t>Take the Test</a:t>
            </a:r>
            <a:endParaRPr lang="en-US" b="1" dirty="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p:txBody>
          <a:bodyPr>
            <a:normAutofit lnSpcReduction="10000"/>
          </a:bodyPr>
          <a:lstStyle/>
          <a:p>
            <a:r>
              <a:rPr lang="en-US" dirty="0" smtClean="0"/>
              <a:t>Write your answers on a sheet or paper. Numbered 1 to 12</a:t>
            </a:r>
          </a:p>
          <a:p>
            <a:pPr lvl="1"/>
            <a:r>
              <a:rPr lang="en-US" dirty="0" smtClean="0"/>
              <a:t>Identify the symbol</a:t>
            </a:r>
          </a:p>
          <a:p>
            <a:pPr lvl="1"/>
            <a:r>
              <a:rPr lang="en-US" dirty="0" smtClean="0"/>
              <a:t>Identify when it is used</a:t>
            </a:r>
          </a:p>
          <a:p>
            <a:pPr lvl="1"/>
            <a:r>
              <a:rPr lang="en-US" dirty="0" smtClean="0"/>
              <a:t>Identify where it is used</a:t>
            </a:r>
          </a:p>
          <a:p>
            <a:pPr lvl="1"/>
            <a:r>
              <a:rPr lang="en-US" dirty="0" smtClean="0"/>
              <a:t>Identify why it is used</a:t>
            </a:r>
          </a:p>
          <a:p>
            <a:pPr lvl="1"/>
            <a:endParaRPr lang="en-US" dirty="0" smtClean="0"/>
          </a:p>
          <a:p>
            <a:pPr lvl="1">
              <a:buNone/>
            </a:pPr>
            <a:r>
              <a:rPr lang="en-US" dirty="0" smtClean="0"/>
              <a:t>If all of your answers are correct add 6 points to your score to make 50 marks.</a:t>
            </a:r>
          </a:p>
          <a:p>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162800" cy="838200"/>
          </a:xfrm>
        </p:spPr>
        <p:txBody>
          <a:bodyPr>
            <a:normAutofit/>
          </a:bodyPr>
          <a:lstStyle/>
          <a:p>
            <a:r>
              <a:rPr lang="en-US" dirty="0" smtClean="0"/>
              <a:t>Symbols of Judaism</a:t>
            </a:r>
            <a:endParaRPr lang="en-US" dirty="0"/>
          </a:p>
        </p:txBody>
      </p:sp>
      <p:pic>
        <p:nvPicPr>
          <p:cNvPr id="4" name="Picture 3" descr="hammered-gold-challah-knife.jpg"/>
          <p:cNvPicPr>
            <a:picLocks noChangeAspect="1"/>
          </p:cNvPicPr>
          <p:nvPr/>
        </p:nvPicPr>
        <p:blipFill>
          <a:blip r:embed="rId2" cstate="print"/>
          <a:stretch>
            <a:fillRect/>
          </a:stretch>
        </p:blipFill>
        <p:spPr>
          <a:xfrm>
            <a:off x="3886200" y="1447800"/>
            <a:ext cx="2209800" cy="1856232"/>
          </a:xfrm>
          <a:prstGeom prst="rect">
            <a:avLst/>
          </a:prstGeom>
        </p:spPr>
      </p:pic>
      <p:pic>
        <p:nvPicPr>
          <p:cNvPr id="5" name="Picture 4" descr="seder-plate-realisic.jpg"/>
          <p:cNvPicPr>
            <a:picLocks noChangeAspect="1"/>
          </p:cNvPicPr>
          <p:nvPr/>
        </p:nvPicPr>
        <p:blipFill>
          <a:blip r:embed="rId3" cstate="print"/>
          <a:stretch>
            <a:fillRect/>
          </a:stretch>
        </p:blipFill>
        <p:spPr>
          <a:xfrm>
            <a:off x="609600" y="1219200"/>
            <a:ext cx="3057525" cy="2581910"/>
          </a:xfrm>
          <a:prstGeom prst="rect">
            <a:avLst/>
          </a:prstGeom>
        </p:spPr>
      </p:pic>
      <p:pic>
        <p:nvPicPr>
          <p:cNvPr id="7" name="Picture 6" descr="tallit woven-blue-stripes-.jpg"/>
          <p:cNvPicPr>
            <a:picLocks noChangeAspect="1"/>
          </p:cNvPicPr>
          <p:nvPr/>
        </p:nvPicPr>
        <p:blipFill>
          <a:blip r:embed="rId4" cstate="print"/>
          <a:stretch>
            <a:fillRect/>
          </a:stretch>
        </p:blipFill>
        <p:spPr>
          <a:xfrm>
            <a:off x="0" y="3962400"/>
            <a:ext cx="2143125" cy="2143125"/>
          </a:xfrm>
          <a:prstGeom prst="rect">
            <a:avLst/>
          </a:prstGeom>
        </p:spPr>
      </p:pic>
      <p:pic>
        <p:nvPicPr>
          <p:cNvPr id="8" name="Picture 7" descr="7 branch temple menorah.jpg"/>
          <p:cNvPicPr>
            <a:picLocks noChangeAspect="1"/>
          </p:cNvPicPr>
          <p:nvPr/>
        </p:nvPicPr>
        <p:blipFill>
          <a:blip r:embed="rId5" cstate="print"/>
          <a:stretch>
            <a:fillRect/>
          </a:stretch>
        </p:blipFill>
        <p:spPr>
          <a:xfrm>
            <a:off x="1371600" y="4114800"/>
            <a:ext cx="2143125" cy="2143125"/>
          </a:xfrm>
          <a:prstGeom prst="rect">
            <a:avLst/>
          </a:prstGeom>
        </p:spPr>
      </p:pic>
      <p:pic>
        <p:nvPicPr>
          <p:cNvPr id="11" name="Picture 10" descr="kidish cup stem.jpg"/>
          <p:cNvPicPr>
            <a:picLocks noChangeAspect="1"/>
          </p:cNvPicPr>
          <p:nvPr/>
        </p:nvPicPr>
        <p:blipFill>
          <a:blip r:embed="rId6" cstate="print"/>
          <a:stretch>
            <a:fillRect/>
          </a:stretch>
        </p:blipFill>
        <p:spPr>
          <a:xfrm>
            <a:off x="3581400" y="4191000"/>
            <a:ext cx="1267968" cy="1981200"/>
          </a:xfrm>
          <a:prstGeom prst="rect">
            <a:avLst/>
          </a:prstGeom>
        </p:spPr>
      </p:pic>
      <p:pic>
        <p:nvPicPr>
          <p:cNvPr id="13" name="Picture 12" descr="torah.jpg"/>
          <p:cNvPicPr>
            <a:picLocks noChangeAspect="1"/>
          </p:cNvPicPr>
          <p:nvPr/>
        </p:nvPicPr>
        <p:blipFill>
          <a:blip r:embed="rId7" cstate="print"/>
          <a:stretch>
            <a:fillRect/>
          </a:stretch>
        </p:blipFill>
        <p:spPr>
          <a:xfrm rot="1854969">
            <a:off x="6590628" y="2475829"/>
            <a:ext cx="1431402" cy="1431402"/>
          </a:xfrm>
          <a:prstGeom prst="rect">
            <a:avLst/>
          </a:prstGeom>
        </p:spPr>
      </p:pic>
      <p:pic>
        <p:nvPicPr>
          <p:cNvPr id="15" name="Picture 14" descr="Yads_Torah_Pointers.jpg"/>
          <p:cNvPicPr>
            <a:picLocks noChangeAspect="1"/>
          </p:cNvPicPr>
          <p:nvPr/>
        </p:nvPicPr>
        <p:blipFill>
          <a:blip r:embed="rId8" cstate="print"/>
          <a:stretch>
            <a:fillRect/>
          </a:stretch>
        </p:blipFill>
        <p:spPr>
          <a:xfrm rot="3035709">
            <a:off x="8039101" y="2517862"/>
            <a:ext cx="551044" cy="1148009"/>
          </a:xfrm>
          <a:prstGeom prst="rect">
            <a:avLst/>
          </a:prstGeom>
        </p:spPr>
      </p:pic>
      <p:pic>
        <p:nvPicPr>
          <p:cNvPr id="16" name="Content Placeholder 3" descr="metal-yellow-home-blessing-graphic-mezuzah-.jpg"/>
          <p:cNvPicPr>
            <a:picLocks noChangeAspect="1"/>
          </p:cNvPicPr>
          <p:nvPr/>
        </p:nvPicPr>
        <p:blipFill>
          <a:blip r:embed="rId9" cstate="print"/>
          <a:stretch>
            <a:fillRect/>
          </a:stretch>
        </p:blipFill>
        <p:spPr>
          <a:xfrm>
            <a:off x="5181600" y="4343400"/>
            <a:ext cx="1676400" cy="1676400"/>
          </a:xfrm>
          <a:prstGeom prst="rect">
            <a:avLst/>
          </a:prstGeom>
        </p:spPr>
      </p:pic>
      <p:sp>
        <p:nvSpPr>
          <p:cNvPr id="17" name="TextBox 16"/>
          <p:cNvSpPr txBox="1"/>
          <p:nvPr/>
        </p:nvSpPr>
        <p:spPr>
          <a:xfrm>
            <a:off x="533400" y="3352800"/>
            <a:ext cx="457200" cy="381000"/>
          </a:xfrm>
          <a:prstGeom prst="rect">
            <a:avLst/>
          </a:prstGeom>
          <a:noFill/>
        </p:spPr>
        <p:txBody>
          <a:bodyPr wrap="square" rtlCol="0">
            <a:spAutoFit/>
          </a:bodyPr>
          <a:lstStyle/>
          <a:p>
            <a:r>
              <a:rPr lang="en-US" dirty="0" smtClean="0"/>
              <a:t>1.</a:t>
            </a:r>
            <a:endParaRPr lang="en-US" dirty="0"/>
          </a:p>
        </p:txBody>
      </p:sp>
      <p:sp>
        <p:nvSpPr>
          <p:cNvPr id="20" name="TextBox 19"/>
          <p:cNvSpPr txBox="1"/>
          <p:nvPr/>
        </p:nvSpPr>
        <p:spPr>
          <a:xfrm>
            <a:off x="3886200" y="3276600"/>
            <a:ext cx="457200" cy="381000"/>
          </a:xfrm>
          <a:prstGeom prst="rect">
            <a:avLst/>
          </a:prstGeom>
          <a:noFill/>
        </p:spPr>
        <p:txBody>
          <a:bodyPr wrap="square" rtlCol="0">
            <a:spAutoFit/>
          </a:bodyPr>
          <a:lstStyle/>
          <a:p>
            <a:r>
              <a:rPr lang="en-US" dirty="0" smtClean="0"/>
              <a:t>2.</a:t>
            </a:r>
            <a:endParaRPr lang="en-US" dirty="0"/>
          </a:p>
        </p:txBody>
      </p:sp>
      <p:sp>
        <p:nvSpPr>
          <p:cNvPr id="21" name="TextBox 20"/>
          <p:cNvSpPr txBox="1"/>
          <p:nvPr/>
        </p:nvSpPr>
        <p:spPr>
          <a:xfrm>
            <a:off x="762000" y="5943600"/>
            <a:ext cx="457200" cy="381000"/>
          </a:xfrm>
          <a:prstGeom prst="rect">
            <a:avLst/>
          </a:prstGeom>
          <a:noFill/>
        </p:spPr>
        <p:txBody>
          <a:bodyPr wrap="square" rtlCol="0">
            <a:spAutoFit/>
          </a:bodyPr>
          <a:lstStyle/>
          <a:p>
            <a:r>
              <a:rPr lang="en-US" dirty="0" smtClean="0"/>
              <a:t>5.</a:t>
            </a:r>
            <a:endParaRPr lang="en-US" dirty="0"/>
          </a:p>
        </p:txBody>
      </p:sp>
      <p:sp>
        <p:nvSpPr>
          <p:cNvPr id="22" name="TextBox 21"/>
          <p:cNvSpPr txBox="1"/>
          <p:nvPr/>
        </p:nvSpPr>
        <p:spPr>
          <a:xfrm>
            <a:off x="6019800" y="3276600"/>
            <a:ext cx="457200" cy="381000"/>
          </a:xfrm>
          <a:prstGeom prst="rect">
            <a:avLst/>
          </a:prstGeom>
          <a:noFill/>
        </p:spPr>
        <p:txBody>
          <a:bodyPr wrap="square" rtlCol="0">
            <a:spAutoFit/>
          </a:bodyPr>
          <a:lstStyle/>
          <a:p>
            <a:r>
              <a:rPr lang="en-US" dirty="0" smtClean="0"/>
              <a:t>3.</a:t>
            </a:r>
            <a:endParaRPr lang="en-US" dirty="0"/>
          </a:p>
        </p:txBody>
      </p:sp>
      <p:sp>
        <p:nvSpPr>
          <p:cNvPr id="23" name="TextBox 22"/>
          <p:cNvSpPr txBox="1"/>
          <p:nvPr/>
        </p:nvSpPr>
        <p:spPr>
          <a:xfrm>
            <a:off x="2286000" y="6019800"/>
            <a:ext cx="457200" cy="381000"/>
          </a:xfrm>
          <a:prstGeom prst="rect">
            <a:avLst/>
          </a:prstGeom>
          <a:noFill/>
        </p:spPr>
        <p:txBody>
          <a:bodyPr wrap="square" rtlCol="0">
            <a:spAutoFit/>
          </a:bodyPr>
          <a:lstStyle/>
          <a:p>
            <a:r>
              <a:rPr lang="en-US" dirty="0" smtClean="0"/>
              <a:t>6.</a:t>
            </a:r>
            <a:endParaRPr lang="en-US" dirty="0"/>
          </a:p>
        </p:txBody>
      </p:sp>
      <p:sp>
        <p:nvSpPr>
          <p:cNvPr id="24" name="TextBox 23"/>
          <p:cNvSpPr txBox="1"/>
          <p:nvPr/>
        </p:nvSpPr>
        <p:spPr>
          <a:xfrm>
            <a:off x="3810000" y="6172200"/>
            <a:ext cx="457200" cy="381000"/>
          </a:xfrm>
          <a:prstGeom prst="rect">
            <a:avLst/>
          </a:prstGeom>
          <a:noFill/>
        </p:spPr>
        <p:txBody>
          <a:bodyPr wrap="square" rtlCol="0">
            <a:spAutoFit/>
          </a:bodyPr>
          <a:lstStyle/>
          <a:p>
            <a:r>
              <a:rPr lang="en-US" dirty="0" smtClean="0"/>
              <a:t>7.</a:t>
            </a:r>
            <a:endParaRPr lang="en-US" dirty="0"/>
          </a:p>
        </p:txBody>
      </p:sp>
      <p:sp>
        <p:nvSpPr>
          <p:cNvPr id="25" name="TextBox 24"/>
          <p:cNvSpPr txBox="1"/>
          <p:nvPr/>
        </p:nvSpPr>
        <p:spPr>
          <a:xfrm>
            <a:off x="6096000" y="5943600"/>
            <a:ext cx="457200" cy="381000"/>
          </a:xfrm>
          <a:prstGeom prst="rect">
            <a:avLst/>
          </a:prstGeom>
          <a:noFill/>
        </p:spPr>
        <p:txBody>
          <a:bodyPr wrap="square" rtlCol="0">
            <a:spAutoFit/>
          </a:bodyPr>
          <a:lstStyle/>
          <a:p>
            <a:r>
              <a:rPr lang="en-US" dirty="0" smtClean="0"/>
              <a:t>8.</a:t>
            </a:r>
            <a:endParaRPr lang="en-US" dirty="0"/>
          </a:p>
        </p:txBody>
      </p:sp>
      <p:sp>
        <p:nvSpPr>
          <p:cNvPr id="26" name="TextBox 25"/>
          <p:cNvSpPr txBox="1"/>
          <p:nvPr/>
        </p:nvSpPr>
        <p:spPr>
          <a:xfrm>
            <a:off x="8305800" y="3352800"/>
            <a:ext cx="457200" cy="381000"/>
          </a:xfrm>
          <a:prstGeom prst="rect">
            <a:avLst/>
          </a:prstGeom>
          <a:noFill/>
        </p:spPr>
        <p:txBody>
          <a:bodyPr wrap="square" rtlCol="0">
            <a:spAutoFit/>
          </a:bodyPr>
          <a:lstStyle/>
          <a:p>
            <a:r>
              <a:rPr lang="en-US" dirty="0" smtClean="0"/>
              <a:t>4.</a:t>
            </a:r>
            <a:endParaRPr lang="en-US" dirty="0"/>
          </a:p>
        </p:txBody>
      </p:sp>
      <p:pic>
        <p:nvPicPr>
          <p:cNvPr id="27" name="Picture 26" descr="TORAH - Hallocast.jpg"/>
          <p:cNvPicPr>
            <a:picLocks noChangeAspect="1"/>
          </p:cNvPicPr>
          <p:nvPr/>
        </p:nvPicPr>
        <p:blipFill>
          <a:blip r:embed="rId10" cstate="print"/>
          <a:stretch>
            <a:fillRect/>
          </a:stretch>
        </p:blipFill>
        <p:spPr>
          <a:xfrm>
            <a:off x="6477000" y="304800"/>
            <a:ext cx="2209800" cy="2143125"/>
          </a:xfrm>
          <a:prstGeom prst="rect">
            <a:avLst/>
          </a:prstGeom>
        </p:spPr>
      </p:pic>
      <p:pic>
        <p:nvPicPr>
          <p:cNvPr id="1026" name="Picture 2" descr="C:\Users\User\Documents\1 2017 2018 SFM Bahamas\Judaism program\matzah.jpg"/>
          <p:cNvPicPr>
            <a:picLocks noChangeAspect="1" noChangeArrowheads="1"/>
          </p:cNvPicPr>
          <p:nvPr/>
        </p:nvPicPr>
        <p:blipFill>
          <a:blip r:embed="rId11" cstate="print"/>
          <a:srcRect/>
          <a:stretch>
            <a:fillRect/>
          </a:stretch>
        </p:blipFill>
        <p:spPr bwMode="auto">
          <a:xfrm>
            <a:off x="6934200" y="4572000"/>
            <a:ext cx="1885717" cy="1312502"/>
          </a:xfrm>
          <a:prstGeom prst="rect">
            <a:avLst/>
          </a:prstGeom>
          <a:noFill/>
        </p:spPr>
      </p:pic>
      <p:sp>
        <p:nvSpPr>
          <p:cNvPr id="29" name="TextBox 28"/>
          <p:cNvSpPr txBox="1"/>
          <p:nvPr/>
        </p:nvSpPr>
        <p:spPr>
          <a:xfrm>
            <a:off x="7239000" y="6019800"/>
            <a:ext cx="381000" cy="369332"/>
          </a:xfrm>
          <a:prstGeom prst="rect">
            <a:avLst/>
          </a:prstGeom>
          <a:noFill/>
        </p:spPr>
        <p:txBody>
          <a:bodyPr wrap="square" rtlCol="0">
            <a:spAutoFit/>
          </a:bodyPr>
          <a:lstStyle/>
          <a:p>
            <a:r>
              <a:rPr lang="en-US" dirty="0" smtClean="0"/>
              <a:t>9.</a:t>
            </a:r>
            <a:endParaRPr lang="en-US" dirty="0"/>
          </a:p>
        </p:txBody>
      </p:sp>
      <p:sp>
        <p:nvSpPr>
          <p:cNvPr id="28" name="Rectangle 27"/>
          <p:cNvSpPr/>
          <p:nvPr/>
        </p:nvSpPr>
        <p:spPr>
          <a:xfrm>
            <a:off x="3687976" y="3244334"/>
            <a:ext cx="1768048" cy="369332"/>
          </a:xfrm>
          <a:prstGeom prst="rect">
            <a:avLst/>
          </a:prstGeom>
        </p:spPr>
        <p:txBody>
          <a:bodyPr wrap="none">
            <a:spAutoFit/>
          </a:bodyPr>
          <a:lstStyle/>
          <a:p>
            <a:r>
              <a:rPr lang="en-US" b="1" dirty="0" smtClean="0"/>
              <a:t>Nebuchadnezzar</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162800" cy="838200"/>
          </a:xfrm>
        </p:spPr>
        <p:txBody>
          <a:bodyPr>
            <a:normAutofit/>
          </a:bodyPr>
          <a:lstStyle/>
          <a:p>
            <a:r>
              <a:rPr lang="en-US" dirty="0" smtClean="0"/>
              <a:t>Symbols of Judaism</a:t>
            </a:r>
            <a:endParaRPr lang="en-US" dirty="0"/>
          </a:p>
        </p:txBody>
      </p:sp>
      <p:pic>
        <p:nvPicPr>
          <p:cNvPr id="4" name="Picture 3" descr="hammered-gold-challah-knife.jpg"/>
          <p:cNvPicPr>
            <a:picLocks noChangeAspect="1"/>
          </p:cNvPicPr>
          <p:nvPr/>
        </p:nvPicPr>
        <p:blipFill>
          <a:blip r:embed="rId2" cstate="print"/>
          <a:stretch>
            <a:fillRect/>
          </a:stretch>
        </p:blipFill>
        <p:spPr>
          <a:xfrm>
            <a:off x="4419600" y="1295400"/>
            <a:ext cx="1828800" cy="1536192"/>
          </a:xfrm>
          <a:prstGeom prst="rect">
            <a:avLst/>
          </a:prstGeom>
        </p:spPr>
      </p:pic>
      <p:pic>
        <p:nvPicPr>
          <p:cNvPr id="5" name="Picture 4" descr="seder-plate-realisic.jpg"/>
          <p:cNvPicPr>
            <a:picLocks noChangeAspect="1"/>
          </p:cNvPicPr>
          <p:nvPr/>
        </p:nvPicPr>
        <p:blipFill>
          <a:blip r:embed="rId3" cstate="print"/>
          <a:stretch>
            <a:fillRect/>
          </a:stretch>
        </p:blipFill>
        <p:spPr>
          <a:xfrm>
            <a:off x="533400" y="914400"/>
            <a:ext cx="1524000" cy="1286933"/>
          </a:xfrm>
          <a:prstGeom prst="rect">
            <a:avLst/>
          </a:prstGeom>
        </p:spPr>
      </p:pic>
      <p:pic>
        <p:nvPicPr>
          <p:cNvPr id="7" name="Picture 6" descr="tallit woven-blue-stripes-.jpg"/>
          <p:cNvPicPr>
            <a:picLocks noChangeAspect="1"/>
          </p:cNvPicPr>
          <p:nvPr/>
        </p:nvPicPr>
        <p:blipFill>
          <a:blip r:embed="rId4" cstate="print"/>
          <a:stretch>
            <a:fillRect/>
          </a:stretch>
        </p:blipFill>
        <p:spPr>
          <a:xfrm>
            <a:off x="238125" y="4267199"/>
            <a:ext cx="1600201" cy="1600201"/>
          </a:xfrm>
          <a:prstGeom prst="rect">
            <a:avLst/>
          </a:prstGeom>
        </p:spPr>
      </p:pic>
      <p:pic>
        <p:nvPicPr>
          <p:cNvPr id="8" name="Picture 7" descr="7 branch temple menorah.jpg"/>
          <p:cNvPicPr>
            <a:picLocks noChangeAspect="1"/>
          </p:cNvPicPr>
          <p:nvPr/>
        </p:nvPicPr>
        <p:blipFill>
          <a:blip r:embed="rId5" cstate="print"/>
          <a:stretch>
            <a:fillRect/>
          </a:stretch>
        </p:blipFill>
        <p:spPr>
          <a:xfrm>
            <a:off x="1371600" y="4114800"/>
            <a:ext cx="2143125" cy="2143125"/>
          </a:xfrm>
          <a:prstGeom prst="rect">
            <a:avLst/>
          </a:prstGeom>
        </p:spPr>
      </p:pic>
      <p:pic>
        <p:nvPicPr>
          <p:cNvPr id="11" name="Picture 10" descr="kidish cup stem.jpg"/>
          <p:cNvPicPr>
            <a:picLocks noChangeAspect="1"/>
          </p:cNvPicPr>
          <p:nvPr/>
        </p:nvPicPr>
        <p:blipFill>
          <a:blip r:embed="rId6" cstate="print"/>
          <a:stretch>
            <a:fillRect/>
          </a:stretch>
        </p:blipFill>
        <p:spPr>
          <a:xfrm>
            <a:off x="3505200" y="4495800"/>
            <a:ext cx="926592" cy="1447800"/>
          </a:xfrm>
          <a:prstGeom prst="rect">
            <a:avLst/>
          </a:prstGeom>
        </p:spPr>
      </p:pic>
      <p:pic>
        <p:nvPicPr>
          <p:cNvPr id="13" name="Picture 12" descr="torah.jpg"/>
          <p:cNvPicPr>
            <a:picLocks noChangeAspect="1"/>
          </p:cNvPicPr>
          <p:nvPr/>
        </p:nvPicPr>
        <p:blipFill>
          <a:blip r:embed="rId7" cstate="print"/>
          <a:stretch>
            <a:fillRect/>
          </a:stretch>
        </p:blipFill>
        <p:spPr>
          <a:xfrm rot="1854969">
            <a:off x="6743028" y="2247227"/>
            <a:ext cx="1431402" cy="1431402"/>
          </a:xfrm>
          <a:prstGeom prst="rect">
            <a:avLst/>
          </a:prstGeom>
        </p:spPr>
      </p:pic>
      <p:pic>
        <p:nvPicPr>
          <p:cNvPr id="15" name="Picture 14" descr="Yads_Torah_Pointers.jpg"/>
          <p:cNvPicPr>
            <a:picLocks noChangeAspect="1"/>
          </p:cNvPicPr>
          <p:nvPr/>
        </p:nvPicPr>
        <p:blipFill>
          <a:blip r:embed="rId8" cstate="print"/>
          <a:stretch>
            <a:fillRect/>
          </a:stretch>
        </p:blipFill>
        <p:spPr>
          <a:xfrm rot="3035709">
            <a:off x="8250056" y="2670261"/>
            <a:ext cx="551044" cy="1148009"/>
          </a:xfrm>
          <a:prstGeom prst="rect">
            <a:avLst/>
          </a:prstGeom>
        </p:spPr>
      </p:pic>
      <p:pic>
        <p:nvPicPr>
          <p:cNvPr id="16" name="Content Placeholder 3" descr="metal-yellow-home-blessing-graphic-mezuzah-.jpg"/>
          <p:cNvPicPr>
            <a:picLocks noChangeAspect="1"/>
          </p:cNvPicPr>
          <p:nvPr/>
        </p:nvPicPr>
        <p:blipFill>
          <a:blip r:embed="rId9" cstate="print"/>
          <a:stretch>
            <a:fillRect/>
          </a:stretch>
        </p:blipFill>
        <p:spPr>
          <a:xfrm>
            <a:off x="5181600" y="4191000"/>
            <a:ext cx="1524000" cy="1524000"/>
          </a:xfrm>
          <a:prstGeom prst="rect">
            <a:avLst/>
          </a:prstGeom>
        </p:spPr>
      </p:pic>
      <p:sp>
        <p:nvSpPr>
          <p:cNvPr id="17" name="TextBox 16"/>
          <p:cNvSpPr txBox="1"/>
          <p:nvPr/>
        </p:nvSpPr>
        <p:spPr>
          <a:xfrm>
            <a:off x="381000" y="2133600"/>
            <a:ext cx="3886200" cy="2031325"/>
          </a:xfrm>
          <a:prstGeom prst="rect">
            <a:avLst/>
          </a:prstGeom>
          <a:noFill/>
        </p:spPr>
        <p:txBody>
          <a:bodyPr wrap="square" rtlCol="0">
            <a:spAutoFit/>
          </a:bodyPr>
          <a:lstStyle/>
          <a:p>
            <a:r>
              <a:rPr lang="en-US" dirty="0" smtClean="0"/>
              <a:t>1.  Passover Seder plate, what does each represent? Shank bone represents lamb that was sacrificed; </a:t>
            </a:r>
            <a:r>
              <a:rPr lang="en-US" dirty="0" err="1" smtClean="0"/>
              <a:t>hameatz</a:t>
            </a:r>
            <a:r>
              <a:rPr lang="en-US" dirty="0" smtClean="0"/>
              <a:t> (mortar for bricks);  lettuce bitterness of slavery; parsley dipped in salt water - tears shed in slavery; egg – new life; horse radish root - bitterness of slavery</a:t>
            </a:r>
            <a:endParaRPr lang="en-US" dirty="0"/>
          </a:p>
        </p:txBody>
      </p:sp>
      <p:sp>
        <p:nvSpPr>
          <p:cNvPr id="20" name="TextBox 19"/>
          <p:cNvSpPr txBox="1"/>
          <p:nvPr/>
        </p:nvSpPr>
        <p:spPr>
          <a:xfrm>
            <a:off x="4419600" y="2971800"/>
            <a:ext cx="1524000" cy="1200329"/>
          </a:xfrm>
          <a:prstGeom prst="rect">
            <a:avLst/>
          </a:prstGeom>
          <a:noFill/>
        </p:spPr>
        <p:txBody>
          <a:bodyPr wrap="square" rtlCol="0">
            <a:spAutoFit/>
          </a:bodyPr>
          <a:lstStyle/>
          <a:p>
            <a:r>
              <a:rPr lang="en-US" dirty="0" smtClean="0"/>
              <a:t>2. Challah – braided bread served at </a:t>
            </a:r>
            <a:r>
              <a:rPr lang="en-US" dirty="0" err="1" smtClean="0"/>
              <a:t>Erv</a:t>
            </a:r>
            <a:r>
              <a:rPr lang="en-US" dirty="0" smtClean="0"/>
              <a:t> Shabbat </a:t>
            </a:r>
            <a:endParaRPr lang="en-US" dirty="0"/>
          </a:p>
        </p:txBody>
      </p:sp>
      <p:sp>
        <p:nvSpPr>
          <p:cNvPr id="21" name="TextBox 20"/>
          <p:cNvSpPr txBox="1"/>
          <p:nvPr/>
        </p:nvSpPr>
        <p:spPr>
          <a:xfrm>
            <a:off x="533400" y="5791200"/>
            <a:ext cx="1295400" cy="646331"/>
          </a:xfrm>
          <a:prstGeom prst="rect">
            <a:avLst/>
          </a:prstGeom>
          <a:noFill/>
        </p:spPr>
        <p:txBody>
          <a:bodyPr wrap="square" rtlCol="0">
            <a:spAutoFit/>
          </a:bodyPr>
          <a:lstStyle/>
          <a:p>
            <a:r>
              <a:rPr lang="en-US" dirty="0" smtClean="0"/>
              <a:t>5. Prayer Shawl</a:t>
            </a:r>
            <a:endParaRPr lang="en-US" dirty="0"/>
          </a:p>
        </p:txBody>
      </p:sp>
      <p:sp>
        <p:nvSpPr>
          <p:cNvPr id="22" name="TextBox 21"/>
          <p:cNvSpPr txBox="1"/>
          <p:nvPr/>
        </p:nvSpPr>
        <p:spPr>
          <a:xfrm flipH="1">
            <a:off x="6096000" y="3429000"/>
            <a:ext cx="2133600" cy="1200329"/>
          </a:xfrm>
          <a:prstGeom prst="rect">
            <a:avLst/>
          </a:prstGeom>
          <a:noFill/>
        </p:spPr>
        <p:txBody>
          <a:bodyPr wrap="square" rtlCol="0">
            <a:spAutoFit/>
          </a:bodyPr>
          <a:lstStyle/>
          <a:p>
            <a:r>
              <a:rPr lang="en-US" dirty="0" smtClean="0"/>
              <a:t>3.Scriptures: Torah and Half Torah (Prophets and Writings)</a:t>
            </a:r>
            <a:endParaRPr lang="en-US" dirty="0"/>
          </a:p>
        </p:txBody>
      </p:sp>
      <p:sp>
        <p:nvSpPr>
          <p:cNvPr id="23" name="TextBox 22"/>
          <p:cNvSpPr txBox="1"/>
          <p:nvPr/>
        </p:nvSpPr>
        <p:spPr>
          <a:xfrm>
            <a:off x="1676400" y="5943600"/>
            <a:ext cx="1905000" cy="646331"/>
          </a:xfrm>
          <a:prstGeom prst="rect">
            <a:avLst/>
          </a:prstGeom>
          <a:noFill/>
        </p:spPr>
        <p:txBody>
          <a:bodyPr wrap="square" rtlCol="0">
            <a:spAutoFit/>
          </a:bodyPr>
          <a:lstStyle/>
          <a:p>
            <a:r>
              <a:rPr lang="en-US" dirty="0" smtClean="0"/>
              <a:t>6. Menorah used on Holy Days</a:t>
            </a:r>
            <a:endParaRPr lang="en-US" dirty="0"/>
          </a:p>
        </p:txBody>
      </p:sp>
      <p:sp>
        <p:nvSpPr>
          <p:cNvPr id="24" name="TextBox 23"/>
          <p:cNvSpPr txBox="1"/>
          <p:nvPr/>
        </p:nvSpPr>
        <p:spPr>
          <a:xfrm>
            <a:off x="3429000" y="5934670"/>
            <a:ext cx="2133600" cy="646331"/>
          </a:xfrm>
          <a:prstGeom prst="rect">
            <a:avLst/>
          </a:prstGeom>
          <a:noFill/>
        </p:spPr>
        <p:txBody>
          <a:bodyPr wrap="square" rtlCol="0">
            <a:spAutoFit/>
          </a:bodyPr>
          <a:lstStyle/>
          <a:p>
            <a:r>
              <a:rPr lang="en-US" dirty="0" smtClean="0"/>
              <a:t>7. </a:t>
            </a:r>
            <a:r>
              <a:rPr lang="en-US" dirty="0" err="1" smtClean="0"/>
              <a:t>Kiddish</a:t>
            </a:r>
            <a:r>
              <a:rPr lang="en-US" dirty="0" smtClean="0"/>
              <a:t> Cup used on </a:t>
            </a:r>
            <a:r>
              <a:rPr lang="en-US" dirty="0" err="1" smtClean="0"/>
              <a:t>Erv</a:t>
            </a:r>
            <a:r>
              <a:rPr lang="en-US" dirty="0" smtClean="0"/>
              <a:t> Shabbat.</a:t>
            </a:r>
            <a:endParaRPr lang="en-US" dirty="0"/>
          </a:p>
        </p:txBody>
      </p:sp>
      <p:sp>
        <p:nvSpPr>
          <p:cNvPr id="25" name="TextBox 24"/>
          <p:cNvSpPr txBox="1"/>
          <p:nvPr/>
        </p:nvSpPr>
        <p:spPr>
          <a:xfrm>
            <a:off x="5257800" y="5486400"/>
            <a:ext cx="1981200" cy="1200329"/>
          </a:xfrm>
          <a:prstGeom prst="rect">
            <a:avLst/>
          </a:prstGeom>
          <a:noFill/>
        </p:spPr>
        <p:txBody>
          <a:bodyPr wrap="square" rtlCol="0">
            <a:spAutoFit/>
          </a:bodyPr>
          <a:lstStyle/>
          <a:p>
            <a:r>
              <a:rPr lang="en-US" dirty="0" smtClean="0"/>
              <a:t>8. Mezuzah – attached to the door post of the home with a verse.</a:t>
            </a:r>
            <a:endParaRPr lang="en-US" dirty="0"/>
          </a:p>
        </p:txBody>
      </p:sp>
      <p:sp>
        <p:nvSpPr>
          <p:cNvPr id="26" name="TextBox 25"/>
          <p:cNvSpPr txBox="1"/>
          <p:nvPr/>
        </p:nvSpPr>
        <p:spPr>
          <a:xfrm>
            <a:off x="7696200" y="3733800"/>
            <a:ext cx="1295400" cy="923330"/>
          </a:xfrm>
          <a:prstGeom prst="rect">
            <a:avLst/>
          </a:prstGeom>
          <a:noFill/>
        </p:spPr>
        <p:txBody>
          <a:bodyPr wrap="square" rtlCol="0">
            <a:spAutoFit/>
          </a:bodyPr>
          <a:lstStyle/>
          <a:p>
            <a:r>
              <a:rPr lang="en-US" dirty="0" smtClean="0"/>
              <a:t>4. </a:t>
            </a:r>
            <a:r>
              <a:rPr lang="en-US" dirty="0" err="1" smtClean="0"/>
              <a:t>Yad</a:t>
            </a:r>
            <a:r>
              <a:rPr lang="en-US" dirty="0" smtClean="0"/>
              <a:t> – Torah Pointer</a:t>
            </a:r>
            <a:endParaRPr lang="en-US" dirty="0"/>
          </a:p>
        </p:txBody>
      </p:sp>
      <p:pic>
        <p:nvPicPr>
          <p:cNvPr id="27" name="Picture 26" descr="TORAH - Hallocast.jpg"/>
          <p:cNvPicPr>
            <a:picLocks noChangeAspect="1"/>
          </p:cNvPicPr>
          <p:nvPr/>
        </p:nvPicPr>
        <p:blipFill>
          <a:blip r:embed="rId10" cstate="print"/>
          <a:stretch>
            <a:fillRect/>
          </a:stretch>
        </p:blipFill>
        <p:spPr>
          <a:xfrm>
            <a:off x="6477000" y="304800"/>
            <a:ext cx="2209800" cy="2143125"/>
          </a:xfrm>
          <a:prstGeom prst="rect">
            <a:avLst/>
          </a:prstGeom>
        </p:spPr>
      </p:pic>
      <p:pic>
        <p:nvPicPr>
          <p:cNvPr id="28" name="Picture 2" descr="C:\Users\User\Documents\1 2017 2018 SFM Bahamas\Judaism program\matzah.jpg"/>
          <p:cNvPicPr>
            <a:picLocks noChangeAspect="1" noChangeArrowheads="1"/>
          </p:cNvPicPr>
          <p:nvPr/>
        </p:nvPicPr>
        <p:blipFill>
          <a:blip r:embed="rId11" cstate="print"/>
          <a:srcRect/>
          <a:stretch>
            <a:fillRect/>
          </a:stretch>
        </p:blipFill>
        <p:spPr bwMode="auto">
          <a:xfrm>
            <a:off x="7391400" y="4724400"/>
            <a:ext cx="1403946" cy="977178"/>
          </a:xfrm>
          <a:prstGeom prst="rect">
            <a:avLst/>
          </a:prstGeom>
          <a:noFill/>
        </p:spPr>
      </p:pic>
      <p:sp>
        <p:nvSpPr>
          <p:cNvPr id="29" name="TextBox 28"/>
          <p:cNvSpPr txBox="1"/>
          <p:nvPr/>
        </p:nvSpPr>
        <p:spPr>
          <a:xfrm>
            <a:off x="7162800" y="5657671"/>
            <a:ext cx="1981200" cy="923330"/>
          </a:xfrm>
          <a:prstGeom prst="rect">
            <a:avLst/>
          </a:prstGeom>
          <a:noFill/>
        </p:spPr>
        <p:txBody>
          <a:bodyPr wrap="square" rtlCol="0">
            <a:spAutoFit/>
          </a:bodyPr>
          <a:lstStyle/>
          <a:p>
            <a:r>
              <a:rPr lang="en-US" dirty="0" smtClean="0"/>
              <a:t>8. Matzah – unleavened bread used at Passover.</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cuments\1 2017 2018 SFM Bahamas\Judaism program\shofar.jpe"/>
          <p:cNvPicPr>
            <a:picLocks noChangeAspect="1" noChangeArrowheads="1"/>
          </p:cNvPicPr>
          <p:nvPr/>
        </p:nvPicPr>
        <p:blipFill>
          <a:blip r:embed="rId3" cstate="print"/>
          <a:srcRect/>
          <a:stretch>
            <a:fillRect/>
          </a:stretch>
        </p:blipFill>
        <p:spPr bwMode="auto">
          <a:xfrm>
            <a:off x="1066800" y="228600"/>
            <a:ext cx="1905000" cy="1657350"/>
          </a:xfrm>
          <a:prstGeom prst="rect">
            <a:avLst/>
          </a:prstGeom>
          <a:noFill/>
        </p:spPr>
      </p:pic>
      <p:sp>
        <p:nvSpPr>
          <p:cNvPr id="5" name="Rectangle 4"/>
          <p:cNvSpPr/>
          <p:nvPr/>
        </p:nvSpPr>
        <p:spPr>
          <a:xfrm>
            <a:off x="3048000" y="838200"/>
            <a:ext cx="5638800" cy="1754326"/>
          </a:xfrm>
          <a:prstGeom prst="rect">
            <a:avLst/>
          </a:prstGeom>
        </p:spPr>
        <p:txBody>
          <a:bodyPr wrap="square">
            <a:spAutoFit/>
          </a:bodyPr>
          <a:lstStyle/>
          <a:p>
            <a:r>
              <a:rPr lang="en-US" dirty="0" smtClean="0">
                <a:hlinkClick r:id="rId4"/>
              </a:rPr>
              <a:t>Four </a:t>
            </a:r>
            <a:r>
              <a:rPr lang="en-US" dirty="0" err="1" smtClean="0">
                <a:hlinkClick r:id="rId4"/>
              </a:rPr>
              <a:t>Traditoinal</a:t>
            </a:r>
            <a:r>
              <a:rPr lang="en-US" dirty="0" smtClean="0">
                <a:hlinkClick r:id="rId4"/>
              </a:rPr>
              <a:t> Jewish Shofar Calls or Blasts –</a:t>
            </a:r>
          </a:p>
          <a:p>
            <a:endParaRPr lang="en-US" dirty="0" smtClean="0">
              <a:hlinkClick r:id="rId4"/>
            </a:endParaRPr>
          </a:p>
          <a:p>
            <a:r>
              <a:rPr lang="en-US" dirty="0" smtClean="0">
                <a:hlinkClick r:id="rId4"/>
              </a:rPr>
              <a:t>https://www.youtube.com/watch?v=7JuJ1funexc YouTube</a:t>
            </a:r>
            <a:endParaRPr lang="en-US" dirty="0" smtClean="0"/>
          </a:p>
          <a:p>
            <a:endParaRPr lang="en-US" dirty="0" smtClean="0"/>
          </a:p>
          <a:p>
            <a:r>
              <a:rPr lang="en-US" dirty="0" smtClean="0">
                <a:hlinkClick r:id="rId5"/>
              </a:rPr>
              <a:t>http://www.shofarot-israel.com/index.php/the-shofar/biblicaltime/</a:t>
            </a:r>
            <a:r>
              <a:rPr lang="en-US" dirty="0" smtClean="0"/>
              <a:t> </a:t>
            </a:r>
            <a:endParaRPr lang="en-US" dirty="0"/>
          </a:p>
        </p:txBody>
      </p:sp>
      <p:pic>
        <p:nvPicPr>
          <p:cNvPr id="2052" name="Picture 4" descr="Image result for hanukkiah"/>
          <p:cNvPicPr>
            <a:picLocks noChangeAspect="1" noChangeArrowheads="1"/>
          </p:cNvPicPr>
          <p:nvPr/>
        </p:nvPicPr>
        <p:blipFill>
          <a:blip r:embed="rId6" cstate="print"/>
          <a:srcRect/>
          <a:stretch>
            <a:fillRect/>
          </a:stretch>
        </p:blipFill>
        <p:spPr bwMode="auto">
          <a:xfrm>
            <a:off x="609600" y="3048000"/>
            <a:ext cx="2619375" cy="1743076"/>
          </a:xfrm>
          <a:prstGeom prst="rect">
            <a:avLst/>
          </a:prstGeom>
          <a:noFill/>
        </p:spPr>
      </p:pic>
      <p:sp>
        <p:nvSpPr>
          <p:cNvPr id="13" name="TextBox 12"/>
          <p:cNvSpPr txBox="1"/>
          <p:nvPr/>
        </p:nvSpPr>
        <p:spPr>
          <a:xfrm>
            <a:off x="914400" y="1981200"/>
            <a:ext cx="1828800" cy="461665"/>
          </a:xfrm>
          <a:prstGeom prst="rect">
            <a:avLst/>
          </a:prstGeom>
          <a:noFill/>
        </p:spPr>
        <p:txBody>
          <a:bodyPr wrap="square" rtlCol="0">
            <a:spAutoFit/>
          </a:bodyPr>
          <a:lstStyle/>
          <a:p>
            <a:r>
              <a:rPr lang="en-US" sz="2400" dirty="0" smtClean="0"/>
              <a:t>10.  Shofar</a:t>
            </a:r>
            <a:endParaRPr lang="en-US" sz="2400" dirty="0"/>
          </a:p>
        </p:txBody>
      </p:sp>
      <p:sp>
        <p:nvSpPr>
          <p:cNvPr id="14" name="TextBox 13"/>
          <p:cNvSpPr txBox="1"/>
          <p:nvPr/>
        </p:nvSpPr>
        <p:spPr>
          <a:xfrm>
            <a:off x="685800" y="4953000"/>
            <a:ext cx="2209800" cy="461665"/>
          </a:xfrm>
          <a:prstGeom prst="rect">
            <a:avLst/>
          </a:prstGeom>
          <a:noFill/>
        </p:spPr>
        <p:txBody>
          <a:bodyPr wrap="square" rtlCol="0">
            <a:spAutoFit/>
          </a:bodyPr>
          <a:lstStyle/>
          <a:p>
            <a:r>
              <a:rPr lang="en-US" sz="2400" dirty="0" smtClean="0"/>
              <a:t>11. </a:t>
            </a:r>
            <a:r>
              <a:rPr lang="en-US" sz="2400" dirty="0" err="1" smtClean="0"/>
              <a:t>Hanukkiah</a:t>
            </a:r>
            <a:endParaRPr lang="en-US" sz="2400" dirty="0"/>
          </a:p>
        </p:txBody>
      </p:sp>
      <p:pic>
        <p:nvPicPr>
          <p:cNvPr id="2054" name="Picture 6" descr="Image result"/>
          <p:cNvPicPr>
            <a:picLocks noChangeAspect="1" noChangeArrowheads="1"/>
          </p:cNvPicPr>
          <p:nvPr/>
        </p:nvPicPr>
        <p:blipFill>
          <a:blip r:embed="rId7" cstate="print"/>
          <a:srcRect/>
          <a:stretch>
            <a:fillRect/>
          </a:stretch>
        </p:blipFill>
        <p:spPr bwMode="auto">
          <a:xfrm>
            <a:off x="4495800" y="2819400"/>
            <a:ext cx="2857500" cy="2905125"/>
          </a:xfrm>
          <a:prstGeom prst="rect">
            <a:avLst/>
          </a:prstGeom>
          <a:noFill/>
        </p:spPr>
      </p:pic>
      <p:sp>
        <p:nvSpPr>
          <p:cNvPr id="16" name="TextBox 15"/>
          <p:cNvSpPr txBox="1"/>
          <p:nvPr/>
        </p:nvSpPr>
        <p:spPr>
          <a:xfrm>
            <a:off x="4267200" y="5791200"/>
            <a:ext cx="4038600" cy="830997"/>
          </a:xfrm>
          <a:prstGeom prst="rect">
            <a:avLst/>
          </a:prstGeom>
          <a:noFill/>
        </p:spPr>
        <p:txBody>
          <a:bodyPr wrap="square" rtlCol="0">
            <a:spAutoFit/>
          </a:bodyPr>
          <a:lstStyle/>
          <a:p>
            <a:r>
              <a:rPr lang="en-US" sz="2400" dirty="0" smtClean="0"/>
              <a:t>12. Symbols of Israel  - star of David and Menorah. </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hrist over passover.jpg"/>
          <p:cNvPicPr>
            <a:picLocks noGrp="1" noChangeAspect="1"/>
          </p:cNvPicPr>
          <p:nvPr>
            <p:ph idx="1"/>
          </p:nvPr>
        </p:nvPicPr>
        <p:blipFill>
          <a:blip r:embed="rId2" cstate="print"/>
          <a:stretch>
            <a:fillRect/>
          </a:stretch>
        </p:blipFill>
        <p:spPr>
          <a:xfrm>
            <a:off x="609600" y="609600"/>
            <a:ext cx="3048000" cy="2286000"/>
          </a:xfrm>
          <a:prstGeom prst="rect">
            <a:avLst/>
          </a:prstGeom>
        </p:spPr>
      </p:pic>
      <p:pic>
        <p:nvPicPr>
          <p:cNvPr id="5" name="Picture 4" descr="Jewish-Wedding-Ceremony-Chuppah.jpg"/>
          <p:cNvPicPr>
            <a:picLocks noChangeAspect="1"/>
          </p:cNvPicPr>
          <p:nvPr/>
        </p:nvPicPr>
        <p:blipFill>
          <a:blip r:embed="rId3" cstate="print"/>
          <a:stretch>
            <a:fillRect/>
          </a:stretch>
        </p:blipFill>
        <p:spPr>
          <a:xfrm>
            <a:off x="4381500" y="609600"/>
            <a:ext cx="3086100" cy="2057400"/>
          </a:xfrm>
          <a:prstGeom prst="rect">
            <a:avLst/>
          </a:prstGeom>
        </p:spPr>
      </p:pic>
      <p:sp>
        <p:nvSpPr>
          <p:cNvPr id="6" name="TextBox 5"/>
          <p:cNvSpPr txBox="1"/>
          <p:nvPr/>
        </p:nvSpPr>
        <p:spPr>
          <a:xfrm>
            <a:off x="609600" y="3048000"/>
            <a:ext cx="3200400" cy="461665"/>
          </a:xfrm>
          <a:prstGeom prst="rect">
            <a:avLst/>
          </a:prstGeom>
          <a:noFill/>
        </p:spPr>
        <p:txBody>
          <a:bodyPr wrap="square" rtlCol="0">
            <a:spAutoFit/>
          </a:bodyPr>
          <a:lstStyle/>
          <a:p>
            <a:r>
              <a:rPr lang="en-US" dirty="0" smtClean="0"/>
              <a:t>13. </a:t>
            </a:r>
            <a:r>
              <a:rPr lang="en-US" sz="2400" dirty="0" smtClean="0"/>
              <a:t>Passover Celebration</a:t>
            </a:r>
            <a:endParaRPr lang="en-US" sz="2400" dirty="0"/>
          </a:p>
        </p:txBody>
      </p:sp>
      <p:sp>
        <p:nvSpPr>
          <p:cNvPr id="7" name="TextBox 6"/>
          <p:cNvSpPr txBox="1"/>
          <p:nvPr/>
        </p:nvSpPr>
        <p:spPr>
          <a:xfrm>
            <a:off x="1447800" y="5791200"/>
            <a:ext cx="1752600" cy="461665"/>
          </a:xfrm>
          <a:prstGeom prst="rect">
            <a:avLst/>
          </a:prstGeom>
          <a:noFill/>
        </p:spPr>
        <p:txBody>
          <a:bodyPr wrap="square" rtlCol="0">
            <a:spAutoFit/>
          </a:bodyPr>
          <a:lstStyle/>
          <a:p>
            <a:r>
              <a:rPr lang="en-US" dirty="0" smtClean="0"/>
              <a:t>15. </a:t>
            </a:r>
            <a:r>
              <a:rPr lang="en-US" sz="2400" dirty="0" smtClean="0"/>
              <a:t>Kippah</a:t>
            </a:r>
            <a:endParaRPr lang="en-US" sz="2400" dirty="0"/>
          </a:p>
        </p:txBody>
      </p:sp>
      <p:sp>
        <p:nvSpPr>
          <p:cNvPr id="9" name="TextBox 8"/>
          <p:cNvSpPr txBox="1"/>
          <p:nvPr/>
        </p:nvSpPr>
        <p:spPr>
          <a:xfrm>
            <a:off x="4572000" y="2895600"/>
            <a:ext cx="2667000" cy="1938992"/>
          </a:xfrm>
          <a:prstGeom prst="rect">
            <a:avLst/>
          </a:prstGeom>
          <a:noFill/>
        </p:spPr>
        <p:txBody>
          <a:bodyPr wrap="square" rtlCol="0">
            <a:spAutoFit/>
          </a:bodyPr>
          <a:lstStyle/>
          <a:p>
            <a:r>
              <a:rPr lang="en-US" dirty="0" smtClean="0"/>
              <a:t>14. </a:t>
            </a:r>
            <a:r>
              <a:rPr lang="en-US" sz="2400" dirty="0" smtClean="0"/>
              <a:t>Getting married under the </a:t>
            </a:r>
            <a:r>
              <a:rPr lang="en-US" sz="2400" dirty="0" err="1" smtClean="0"/>
              <a:t>Huppah</a:t>
            </a:r>
            <a:r>
              <a:rPr lang="en-US" sz="2400" dirty="0" smtClean="0"/>
              <a:t> and Tallit (God’s covering for the marriage)</a:t>
            </a:r>
            <a:endParaRPr lang="en-US" sz="2400" dirty="0"/>
          </a:p>
        </p:txBody>
      </p:sp>
      <p:pic>
        <p:nvPicPr>
          <p:cNvPr id="10" name="Picture 9" descr="Kippa.jpg"/>
          <p:cNvPicPr>
            <a:picLocks noChangeAspect="1"/>
          </p:cNvPicPr>
          <p:nvPr/>
        </p:nvPicPr>
        <p:blipFill>
          <a:blip r:embed="rId4" cstate="print"/>
          <a:stretch>
            <a:fillRect/>
          </a:stretch>
        </p:blipFill>
        <p:spPr>
          <a:xfrm>
            <a:off x="838200" y="4267200"/>
            <a:ext cx="1905000" cy="142875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60000"/>
                    <a:lumOff val="40000"/>
                  </a:schemeClr>
                </a:solidFill>
              </a:rPr>
              <a:t>This is Just a Beginning … </a:t>
            </a:r>
            <a:endParaRPr lang="en-US" b="1" dirty="0">
              <a:solidFill>
                <a:schemeClr val="tx2">
                  <a:lumMod val="60000"/>
                  <a:lumOff val="40000"/>
                </a:schemeClr>
              </a:solidFill>
            </a:endParaRPr>
          </a:p>
        </p:txBody>
      </p:sp>
      <p:sp>
        <p:nvSpPr>
          <p:cNvPr id="3" name="Content Placeholder 2"/>
          <p:cNvSpPr>
            <a:spLocks noGrp="1"/>
          </p:cNvSpPr>
          <p:nvPr>
            <p:ph idx="1"/>
          </p:nvPr>
        </p:nvSpPr>
        <p:spPr>
          <a:ln>
            <a:solidFill>
              <a:schemeClr val="accent1"/>
            </a:solidFill>
          </a:ln>
        </p:spPr>
        <p:txBody>
          <a:bodyPr>
            <a:normAutofit/>
          </a:bodyPr>
          <a:lstStyle/>
          <a:p>
            <a:r>
              <a:rPr lang="en-US" b="1" dirty="0" smtClean="0">
                <a:ln w="12700">
                  <a:solidFill>
                    <a:srgbClr val="FF0000"/>
                  </a:solidFill>
                  <a:prstDash val="solid"/>
                </a:ln>
                <a:solidFill>
                  <a:srgbClr val="FFFF00"/>
                </a:solidFill>
                <a:effectLst>
                  <a:outerShdw blurRad="41275" dist="20320" dir="1800000" algn="tl" rotWithShape="0">
                    <a:srgbClr val="000000">
                      <a:alpha val="40000"/>
                    </a:srgbClr>
                  </a:outerShdw>
                </a:effectLst>
              </a:rPr>
              <a:t>of all there is to learn.</a:t>
            </a:r>
          </a:p>
          <a:p>
            <a:r>
              <a:rPr lang="en-US" b="1" dirty="0" smtClean="0">
                <a:ln w="12700">
                  <a:solidFill>
                    <a:srgbClr val="FF0000"/>
                  </a:solidFill>
                  <a:prstDash val="solid"/>
                </a:ln>
                <a:solidFill>
                  <a:srgbClr val="FFFF00"/>
                </a:solidFill>
                <a:effectLst>
                  <a:outerShdw blurRad="41275" dist="20320" dir="1800000" algn="tl" rotWithShape="0">
                    <a:srgbClr val="000000">
                      <a:alpha val="40000"/>
                    </a:srgbClr>
                  </a:outerShdw>
                </a:effectLst>
              </a:rPr>
              <a:t>It benefits students ... </a:t>
            </a:r>
            <a:r>
              <a:rPr lang="en-US" b="1" smtClean="0">
                <a:ln w="12700">
                  <a:solidFill>
                    <a:srgbClr val="FF0000"/>
                  </a:solidFill>
                  <a:prstDash val="solid"/>
                </a:ln>
                <a:solidFill>
                  <a:srgbClr val="FFFF00"/>
                </a:solidFill>
                <a:effectLst>
                  <a:outerShdw blurRad="41275" dist="20320" dir="1800000" algn="tl" rotWithShape="0">
                    <a:srgbClr val="000000">
                      <a:alpha val="40000"/>
                    </a:srgbClr>
                  </a:outerShdw>
                </a:effectLst>
              </a:rPr>
              <a:t>which is </a:t>
            </a:r>
            <a:r>
              <a:rPr lang="en-US" b="1" dirty="0" smtClean="0">
                <a:ln w="12700">
                  <a:solidFill>
                    <a:srgbClr val="FF0000"/>
                  </a:solidFill>
                  <a:prstDash val="solid"/>
                </a:ln>
                <a:solidFill>
                  <a:srgbClr val="FFFF00"/>
                </a:solidFill>
                <a:effectLst>
                  <a:outerShdw blurRad="41275" dist="20320" dir="1800000" algn="tl" rotWithShape="0">
                    <a:srgbClr val="000000">
                      <a:alpha val="40000"/>
                    </a:srgbClr>
                  </a:outerShdw>
                </a:effectLst>
              </a:rPr>
              <a:t>all of us…</a:t>
            </a:r>
          </a:p>
          <a:p>
            <a:r>
              <a:rPr lang="en-US" b="1" dirty="0" smtClean="0">
                <a:ln w="12700">
                  <a:solidFill>
                    <a:srgbClr val="FF0000"/>
                  </a:solidFill>
                  <a:prstDash val="solid"/>
                </a:ln>
                <a:solidFill>
                  <a:srgbClr val="FFFF00"/>
                </a:solidFill>
                <a:effectLst>
                  <a:outerShdw blurRad="41275" dist="20320" dir="1800000" algn="tl" rotWithShape="0">
                    <a:srgbClr val="000000">
                      <a:alpha val="40000"/>
                    </a:srgbClr>
                  </a:outerShdw>
                </a:effectLst>
              </a:rPr>
              <a:t>be inspired …</a:t>
            </a:r>
          </a:p>
          <a:p>
            <a:pPr lvl="4">
              <a:buFont typeface="Wingdings" pitchFamily="2" charset="2"/>
              <a:buChar char="Ø"/>
            </a:pPr>
            <a:r>
              <a:rPr lang="en-US" sz="2800" b="1" dirty="0" smtClean="0">
                <a:ln w="12700">
                  <a:solidFill>
                    <a:srgbClr val="FF0000"/>
                  </a:solidFill>
                  <a:prstDash val="solid"/>
                </a:ln>
                <a:solidFill>
                  <a:srgbClr val="FFFF00"/>
                </a:solidFill>
                <a:effectLst>
                  <a:outerShdw blurRad="41275" dist="20320" dir="1800000" algn="tl" rotWithShape="0">
                    <a:srgbClr val="000000">
                      <a:alpha val="40000"/>
                    </a:srgbClr>
                  </a:outerShdw>
                </a:effectLst>
              </a:rPr>
              <a:t>Enjoy it, </a:t>
            </a:r>
          </a:p>
          <a:p>
            <a:pPr lvl="4">
              <a:buFont typeface="Wingdings" pitchFamily="2" charset="2"/>
              <a:buChar char="Ø"/>
            </a:pPr>
            <a:r>
              <a:rPr lang="en-US" sz="2800" b="1" dirty="0" smtClean="0">
                <a:ln w="12700">
                  <a:solidFill>
                    <a:srgbClr val="FF0000"/>
                  </a:solidFill>
                  <a:prstDash val="solid"/>
                </a:ln>
                <a:solidFill>
                  <a:srgbClr val="FFFF00"/>
                </a:solidFill>
                <a:effectLst>
                  <a:outerShdw blurRad="41275" dist="20320" dir="1800000" algn="tl" rotWithShape="0">
                    <a:srgbClr val="000000">
                      <a:alpha val="40000"/>
                    </a:srgbClr>
                  </a:outerShdw>
                </a:effectLst>
              </a:rPr>
              <a:t>Edit it,</a:t>
            </a:r>
          </a:p>
          <a:p>
            <a:pPr lvl="4">
              <a:buFont typeface="Wingdings" pitchFamily="2" charset="2"/>
              <a:buChar char="Ø"/>
            </a:pPr>
            <a:r>
              <a:rPr lang="en-US" sz="2800" b="1" dirty="0" smtClean="0">
                <a:ln w="12700">
                  <a:solidFill>
                    <a:srgbClr val="FF0000"/>
                  </a:solidFill>
                  <a:prstDash val="solid"/>
                </a:ln>
                <a:solidFill>
                  <a:srgbClr val="FFFF00"/>
                </a:solidFill>
                <a:effectLst>
                  <a:outerShdw blurRad="41275" dist="20320" dir="1800000" algn="tl" rotWithShape="0">
                    <a:srgbClr val="000000">
                      <a:alpha val="40000"/>
                    </a:srgbClr>
                  </a:outerShdw>
                </a:effectLst>
              </a:rPr>
              <a:t>Add to it </a:t>
            </a:r>
            <a:r>
              <a:rPr lang="en-US" sz="2800" dirty="0" smtClean="0">
                <a:sym typeface="Wingdings" pitchFamily="2" charset="2"/>
              </a:rPr>
              <a:t></a:t>
            </a:r>
          </a:p>
          <a:p>
            <a:endParaRPr lang="en-US" dirty="0" smtClean="0">
              <a:sym typeface="Wingdings" pitchFamily="2" charset="2"/>
            </a:endParaRPr>
          </a:p>
          <a:p>
            <a:pPr>
              <a:buNone/>
            </a:pPr>
            <a:r>
              <a:rPr lang="en-US" sz="1600" dirty="0" smtClean="0">
                <a:solidFill>
                  <a:schemeClr val="tx2">
                    <a:lumMod val="50000"/>
                  </a:schemeClr>
                </a:solidFill>
                <a:sym typeface="Wingdings" pitchFamily="2" charset="2"/>
              </a:rPr>
              <a:t>Helen Wall, Spiritual Fruit Ministries, February 2018</a:t>
            </a:r>
          </a:p>
          <a:p>
            <a:pPr>
              <a:buNone/>
            </a:pPr>
            <a:r>
              <a:rPr lang="en-US" sz="1600" dirty="0" smtClean="0">
                <a:solidFill>
                  <a:schemeClr val="tx2">
                    <a:lumMod val="50000"/>
                  </a:schemeClr>
                </a:solidFill>
                <a:sym typeface="Wingdings" pitchFamily="2" charset="2"/>
              </a:rPr>
              <a:t>Nassau, Bahamas</a:t>
            </a:r>
            <a:endParaRPr lang="en-US" sz="16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cuments\1 2017 2018 SFM Bahamas\Judaism program\shofar.jpe"/>
          <p:cNvPicPr>
            <a:picLocks noChangeAspect="1" noChangeArrowheads="1"/>
          </p:cNvPicPr>
          <p:nvPr/>
        </p:nvPicPr>
        <p:blipFill>
          <a:blip r:embed="rId3" cstate="print"/>
          <a:srcRect/>
          <a:stretch>
            <a:fillRect/>
          </a:stretch>
        </p:blipFill>
        <p:spPr bwMode="auto">
          <a:xfrm>
            <a:off x="1066800" y="228600"/>
            <a:ext cx="1905000" cy="1657350"/>
          </a:xfrm>
          <a:prstGeom prst="rect">
            <a:avLst/>
          </a:prstGeom>
          <a:noFill/>
        </p:spPr>
      </p:pic>
      <p:sp>
        <p:nvSpPr>
          <p:cNvPr id="5" name="Rectangle 4"/>
          <p:cNvSpPr/>
          <p:nvPr/>
        </p:nvSpPr>
        <p:spPr>
          <a:xfrm>
            <a:off x="3048000" y="838200"/>
            <a:ext cx="5638800" cy="1754326"/>
          </a:xfrm>
          <a:prstGeom prst="rect">
            <a:avLst/>
          </a:prstGeom>
        </p:spPr>
        <p:txBody>
          <a:bodyPr wrap="square">
            <a:spAutoFit/>
          </a:bodyPr>
          <a:lstStyle/>
          <a:p>
            <a:r>
              <a:rPr lang="en-US" dirty="0" smtClean="0">
                <a:hlinkClick r:id="rId4"/>
              </a:rPr>
              <a:t>Four </a:t>
            </a:r>
            <a:r>
              <a:rPr lang="en-US" dirty="0" err="1" smtClean="0">
                <a:hlinkClick r:id="rId4"/>
              </a:rPr>
              <a:t>Traditoinal</a:t>
            </a:r>
            <a:r>
              <a:rPr lang="en-US" dirty="0" smtClean="0">
                <a:hlinkClick r:id="rId4"/>
              </a:rPr>
              <a:t> Jewish Shofar Calls or Blasts –</a:t>
            </a:r>
          </a:p>
          <a:p>
            <a:endParaRPr lang="en-US" dirty="0" smtClean="0">
              <a:hlinkClick r:id="rId4"/>
            </a:endParaRPr>
          </a:p>
          <a:p>
            <a:r>
              <a:rPr lang="en-US" dirty="0" smtClean="0">
                <a:hlinkClick r:id="rId4"/>
              </a:rPr>
              <a:t>https://www.youtube.com/watch?v=7JuJ1funexc YouTube</a:t>
            </a:r>
            <a:endParaRPr lang="en-US" dirty="0" smtClean="0"/>
          </a:p>
          <a:p>
            <a:endParaRPr lang="en-US" dirty="0" smtClean="0"/>
          </a:p>
          <a:p>
            <a:r>
              <a:rPr lang="en-US" dirty="0" smtClean="0">
                <a:hlinkClick r:id="rId5"/>
              </a:rPr>
              <a:t>http://www.shofarot-israel.com/index.php/the-shofar/biblicaltime/</a:t>
            </a:r>
            <a:r>
              <a:rPr lang="en-US" dirty="0" smtClean="0"/>
              <a:t> </a:t>
            </a:r>
            <a:endParaRPr lang="en-US" dirty="0"/>
          </a:p>
        </p:txBody>
      </p:sp>
      <p:pic>
        <p:nvPicPr>
          <p:cNvPr id="2052" name="Picture 4" descr="Image result for hanukkiah"/>
          <p:cNvPicPr>
            <a:picLocks noChangeAspect="1" noChangeArrowheads="1"/>
          </p:cNvPicPr>
          <p:nvPr/>
        </p:nvPicPr>
        <p:blipFill>
          <a:blip r:embed="rId6" cstate="print"/>
          <a:srcRect/>
          <a:stretch>
            <a:fillRect/>
          </a:stretch>
        </p:blipFill>
        <p:spPr bwMode="auto">
          <a:xfrm>
            <a:off x="609600" y="3048000"/>
            <a:ext cx="2619375" cy="1743076"/>
          </a:xfrm>
          <a:prstGeom prst="rect">
            <a:avLst/>
          </a:prstGeom>
          <a:noFill/>
        </p:spPr>
      </p:pic>
      <p:sp>
        <p:nvSpPr>
          <p:cNvPr id="13" name="TextBox 12"/>
          <p:cNvSpPr txBox="1"/>
          <p:nvPr/>
        </p:nvSpPr>
        <p:spPr>
          <a:xfrm>
            <a:off x="1447800" y="1981200"/>
            <a:ext cx="533400" cy="369332"/>
          </a:xfrm>
          <a:prstGeom prst="rect">
            <a:avLst/>
          </a:prstGeom>
          <a:noFill/>
        </p:spPr>
        <p:txBody>
          <a:bodyPr wrap="square" rtlCol="0">
            <a:spAutoFit/>
          </a:bodyPr>
          <a:lstStyle/>
          <a:p>
            <a:r>
              <a:rPr lang="en-US" dirty="0" smtClean="0"/>
              <a:t>10.</a:t>
            </a:r>
            <a:endParaRPr lang="en-US" dirty="0"/>
          </a:p>
        </p:txBody>
      </p:sp>
      <p:sp>
        <p:nvSpPr>
          <p:cNvPr id="14" name="TextBox 13"/>
          <p:cNvSpPr txBox="1"/>
          <p:nvPr/>
        </p:nvSpPr>
        <p:spPr>
          <a:xfrm>
            <a:off x="1219200" y="4953000"/>
            <a:ext cx="533400" cy="369332"/>
          </a:xfrm>
          <a:prstGeom prst="rect">
            <a:avLst/>
          </a:prstGeom>
          <a:noFill/>
        </p:spPr>
        <p:txBody>
          <a:bodyPr wrap="square" rtlCol="0">
            <a:spAutoFit/>
          </a:bodyPr>
          <a:lstStyle/>
          <a:p>
            <a:r>
              <a:rPr lang="en-US" dirty="0" smtClean="0"/>
              <a:t>11.</a:t>
            </a:r>
            <a:endParaRPr lang="en-US" dirty="0"/>
          </a:p>
        </p:txBody>
      </p:sp>
      <p:pic>
        <p:nvPicPr>
          <p:cNvPr id="2054" name="Picture 6" descr="Image result"/>
          <p:cNvPicPr>
            <a:picLocks noChangeAspect="1" noChangeArrowheads="1"/>
          </p:cNvPicPr>
          <p:nvPr/>
        </p:nvPicPr>
        <p:blipFill>
          <a:blip r:embed="rId7" cstate="print"/>
          <a:srcRect/>
          <a:stretch>
            <a:fillRect/>
          </a:stretch>
        </p:blipFill>
        <p:spPr bwMode="auto">
          <a:xfrm>
            <a:off x="4495800" y="2819400"/>
            <a:ext cx="2857500" cy="2905125"/>
          </a:xfrm>
          <a:prstGeom prst="rect">
            <a:avLst/>
          </a:prstGeom>
          <a:noFill/>
        </p:spPr>
      </p:pic>
      <p:sp>
        <p:nvSpPr>
          <p:cNvPr id="16" name="TextBox 15"/>
          <p:cNvSpPr txBox="1"/>
          <p:nvPr/>
        </p:nvSpPr>
        <p:spPr>
          <a:xfrm>
            <a:off x="6248400" y="5715000"/>
            <a:ext cx="533400" cy="369332"/>
          </a:xfrm>
          <a:prstGeom prst="rect">
            <a:avLst/>
          </a:prstGeom>
          <a:noFill/>
        </p:spPr>
        <p:txBody>
          <a:bodyPr wrap="square" rtlCol="0">
            <a:spAutoFit/>
          </a:bodyPr>
          <a:lstStyle/>
          <a:p>
            <a:r>
              <a:rPr lang="en-US" dirty="0" smtClean="0"/>
              <a:t>12.</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hrist over passover.jpg"/>
          <p:cNvPicPr>
            <a:picLocks noGrp="1" noChangeAspect="1"/>
          </p:cNvPicPr>
          <p:nvPr>
            <p:ph idx="1"/>
          </p:nvPr>
        </p:nvPicPr>
        <p:blipFill>
          <a:blip r:embed="rId2" cstate="print"/>
          <a:stretch>
            <a:fillRect/>
          </a:stretch>
        </p:blipFill>
        <p:spPr>
          <a:xfrm>
            <a:off x="533400" y="533400"/>
            <a:ext cx="3454400" cy="2590800"/>
          </a:xfrm>
          <a:prstGeom prst="rect">
            <a:avLst/>
          </a:prstGeom>
        </p:spPr>
      </p:pic>
      <p:pic>
        <p:nvPicPr>
          <p:cNvPr id="5" name="Picture 4" descr="Jewish-Wedding-Ceremony-Chuppah.jpg"/>
          <p:cNvPicPr>
            <a:picLocks noChangeAspect="1"/>
          </p:cNvPicPr>
          <p:nvPr/>
        </p:nvPicPr>
        <p:blipFill>
          <a:blip r:embed="rId3" cstate="print"/>
          <a:stretch>
            <a:fillRect/>
          </a:stretch>
        </p:blipFill>
        <p:spPr>
          <a:xfrm>
            <a:off x="4572000" y="533400"/>
            <a:ext cx="3886200" cy="2590800"/>
          </a:xfrm>
          <a:prstGeom prst="rect">
            <a:avLst/>
          </a:prstGeom>
        </p:spPr>
      </p:pic>
      <p:sp>
        <p:nvSpPr>
          <p:cNvPr id="6" name="TextBox 5"/>
          <p:cNvSpPr txBox="1"/>
          <p:nvPr/>
        </p:nvSpPr>
        <p:spPr>
          <a:xfrm>
            <a:off x="838200" y="3276600"/>
            <a:ext cx="533400" cy="369332"/>
          </a:xfrm>
          <a:prstGeom prst="rect">
            <a:avLst/>
          </a:prstGeom>
          <a:noFill/>
        </p:spPr>
        <p:txBody>
          <a:bodyPr wrap="square" rtlCol="0">
            <a:spAutoFit/>
          </a:bodyPr>
          <a:lstStyle/>
          <a:p>
            <a:r>
              <a:rPr lang="en-US" dirty="0" smtClean="0"/>
              <a:t>13.</a:t>
            </a:r>
            <a:endParaRPr lang="en-US" dirty="0"/>
          </a:p>
        </p:txBody>
      </p:sp>
      <p:sp>
        <p:nvSpPr>
          <p:cNvPr id="7" name="TextBox 6"/>
          <p:cNvSpPr txBox="1"/>
          <p:nvPr/>
        </p:nvSpPr>
        <p:spPr>
          <a:xfrm>
            <a:off x="1447800" y="5791200"/>
            <a:ext cx="533400" cy="369332"/>
          </a:xfrm>
          <a:prstGeom prst="rect">
            <a:avLst/>
          </a:prstGeom>
          <a:noFill/>
        </p:spPr>
        <p:txBody>
          <a:bodyPr wrap="square" rtlCol="0">
            <a:spAutoFit/>
          </a:bodyPr>
          <a:lstStyle/>
          <a:p>
            <a:r>
              <a:rPr lang="en-US" dirty="0" smtClean="0"/>
              <a:t>15.</a:t>
            </a:r>
            <a:endParaRPr lang="en-US" dirty="0"/>
          </a:p>
        </p:txBody>
      </p:sp>
      <p:sp>
        <p:nvSpPr>
          <p:cNvPr id="9" name="TextBox 8"/>
          <p:cNvSpPr txBox="1"/>
          <p:nvPr/>
        </p:nvSpPr>
        <p:spPr>
          <a:xfrm>
            <a:off x="4800600" y="3276600"/>
            <a:ext cx="533400" cy="369332"/>
          </a:xfrm>
          <a:prstGeom prst="rect">
            <a:avLst/>
          </a:prstGeom>
          <a:noFill/>
        </p:spPr>
        <p:txBody>
          <a:bodyPr wrap="square" rtlCol="0">
            <a:spAutoFit/>
          </a:bodyPr>
          <a:lstStyle/>
          <a:p>
            <a:r>
              <a:rPr lang="en-US" dirty="0" smtClean="0"/>
              <a:t>14.</a:t>
            </a:r>
            <a:endParaRPr lang="en-US" dirty="0"/>
          </a:p>
        </p:txBody>
      </p:sp>
      <p:pic>
        <p:nvPicPr>
          <p:cNvPr id="10" name="Picture 9" descr="Kippa.jpg"/>
          <p:cNvPicPr>
            <a:picLocks noChangeAspect="1"/>
          </p:cNvPicPr>
          <p:nvPr/>
        </p:nvPicPr>
        <p:blipFill>
          <a:blip r:embed="rId4" cstate="print"/>
          <a:stretch>
            <a:fillRect/>
          </a:stretch>
        </p:blipFill>
        <p:spPr>
          <a:xfrm>
            <a:off x="838200" y="4267200"/>
            <a:ext cx="1905000" cy="14287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rist over passover.jpg"/>
          <p:cNvPicPr>
            <a:picLocks noChangeAspect="1"/>
          </p:cNvPicPr>
          <p:nvPr/>
        </p:nvPicPr>
        <p:blipFill>
          <a:blip r:embed="rId2" cstate="print"/>
          <a:stretch>
            <a:fillRect/>
          </a:stretch>
        </p:blipFill>
        <p:spPr>
          <a:xfrm>
            <a:off x="381000" y="838200"/>
            <a:ext cx="3505200" cy="2628900"/>
          </a:xfrm>
          <a:prstGeom prst="rect">
            <a:avLst/>
          </a:prstGeom>
        </p:spPr>
      </p:pic>
      <p:sp>
        <p:nvSpPr>
          <p:cNvPr id="7" name="TextBox 6"/>
          <p:cNvSpPr txBox="1"/>
          <p:nvPr/>
        </p:nvSpPr>
        <p:spPr>
          <a:xfrm>
            <a:off x="914400" y="304800"/>
            <a:ext cx="2667000" cy="646331"/>
          </a:xfrm>
          <a:prstGeom prst="rect">
            <a:avLst/>
          </a:prstGeom>
          <a:noFill/>
        </p:spPr>
        <p:txBody>
          <a:bodyPr wrap="square" rtlCol="0">
            <a:spAutoFit/>
          </a:bodyPr>
          <a:lstStyle/>
          <a:p>
            <a:r>
              <a:rPr lang="en-US" sz="3600" dirty="0" smtClean="0">
                <a:solidFill>
                  <a:schemeClr val="tx2"/>
                </a:solidFill>
              </a:rPr>
              <a:t>Celebrations:</a:t>
            </a:r>
            <a:endParaRPr lang="en-US" sz="3600" dirty="0">
              <a:solidFill>
                <a:schemeClr val="tx2"/>
              </a:solidFill>
            </a:endParaRPr>
          </a:p>
        </p:txBody>
      </p:sp>
      <p:sp>
        <p:nvSpPr>
          <p:cNvPr id="9" name="TextBox 8"/>
          <p:cNvSpPr txBox="1"/>
          <p:nvPr/>
        </p:nvSpPr>
        <p:spPr>
          <a:xfrm>
            <a:off x="4038600" y="457200"/>
            <a:ext cx="4648200" cy="1384995"/>
          </a:xfrm>
          <a:prstGeom prst="rect">
            <a:avLst/>
          </a:prstGeom>
          <a:noFill/>
        </p:spPr>
        <p:txBody>
          <a:bodyPr wrap="square" rtlCol="0">
            <a:spAutoFit/>
          </a:bodyPr>
          <a:lstStyle/>
          <a:p>
            <a:r>
              <a:rPr lang="en-US" sz="2800" dirty="0" smtClean="0"/>
              <a:t>Passover (Seder Meal) Celebration is a family celebration. </a:t>
            </a:r>
          </a:p>
        </p:txBody>
      </p:sp>
      <p:pic>
        <p:nvPicPr>
          <p:cNvPr id="10" name="Picture 9" descr="shushabbat candles challah.jpg"/>
          <p:cNvPicPr>
            <a:picLocks noChangeAspect="1"/>
          </p:cNvPicPr>
          <p:nvPr/>
        </p:nvPicPr>
        <p:blipFill>
          <a:blip r:embed="rId3" cstate="print"/>
          <a:stretch>
            <a:fillRect/>
          </a:stretch>
        </p:blipFill>
        <p:spPr>
          <a:xfrm>
            <a:off x="5257800" y="4749164"/>
            <a:ext cx="2514600" cy="1665923"/>
          </a:xfrm>
          <a:prstGeom prst="rect">
            <a:avLst/>
          </a:prstGeom>
        </p:spPr>
      </p:pic>
      <p:pic>
        <p:nvPicPr>
          <p:cNvPr id="11" name="Picture 10" descr="shabbat candles.jpe"/>
          <p:cNvPicPr>
            <a:picLocks noChangeAspect="1"/>
          </p:cNvPicPr>
          <p:nvPr/>
        </p:nvPicPr>
        <p:blipFill>
          <a:blip r:embed="rId4" cstate="print"/>
          <a:stretch>
            <a:fillRect/>
          </a:stretch>
        </p:blipFill>
        <p:spPr>
          <a:xfrm>
            <a:off x="533400" y="3581400"/>
            <a:ext cx="3420516" cy="2276198"/>
          </a:xfrm>
          <a:prstGeom prst="rect">
            <a:avLst/>
          </a:prstGeom>
        </p:spPr>
      </p:pic>
      <p:sp>
        <p:nvSpPr>
          <p:cNvPr id="8" name="TextBox 7"/>
          <p:cNvSpPr txBox="1"/>
          <p:nvPr/>
        </p:nvSpPr>
        <p:spPr>
          <a:xfrm>
            <a:off x="1066800" y="5943600"/>
            <a:ext cx="3962400" cy="461665"/>
          </a:xfrm>
          <a:prstGeom prst="rect">
            <a:avLst/>
          </a:prstGeom>
          <a:noFill/>
        </p:spPr>
        <p:txBody>
          <a:bodyPr wrap="square" rtlCol="0">
            <a:spAutoFit/>
          </a:bodyPr>
          <a:lstStyle/>
          <a:p>
            <a:r>
              <a:rPr lang="en-US" sz="2400" dirty="0" smtClean="0"/>
              <a:t>Challah served at </a:t>
            </a:r>
            <a:r>
              <a:rPr lang="en-US" sz="2400" dirty="0" err="1" smtClean="0"/>
              <a:t>Erv</a:t>
            </a:r>
            <a:r>
              <a:rPr lang="en-US" sz="2400" dirty="0" smtClean="0"/>
              <a:t> Shabbat</a:t>
            </a:r>
            <a:endParaRPr lang="en-US" sz="2400" dirty="0"/>
          </a:p>
        </p:txBody>
      </p:sp>
      <p:sp>
        <p:nvSpPr>
          <p:cNvPr id="12" name="TextBox 11"/>
          <p:cNvSpPr txBox="1"/>
          <p:nvPr/>
        </p:nvSpPr>
        <p:spPr>
          <a:xfrm>
            <a:off x="4267200" y="2362200"/>
            <a:ext cx="4495800" cy="2308324"/>
          </a:xfrm>
          <a:prstGeom prst="rect">
            <a:avLst/>
          </a:prstGeom>
          <a:noFill/>
        </p:spPr>
        <p:txBody>
          <a:bodyPr wrap="square" rtlCol="0">
            <a:spAutoFit/>
          </a:bodyPr>
          <a:lstStyle/>
          <a:p>
            <a:r>
              <a:rPr lang="en-US" sz="2400" dirty="0" err="1" smtClean="0"/>
              <a:t>Erv</a:t>
            </a:r>
            <a:r>
              <a:rPr lang="en-US" sz="2400" dirty="0" smtClean="0"/>
              <a:t> Shabbat Celebration is a family celebration and begins every Friday evening at sundown.  It is a special time of blessing, the food God provided, the mother, the father, the children.</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Seder Plate used at Passover</a:t>
            </a:r>
            <a:endParaRPr lang="en-US" dirty="0"/>
          </a:p>
        </p:txBody>
      </p:sp>
      <p:pic>
        <p:nvPicPr>
          <p:cNvPr id="1026" name="Picture 2" descr="C:\Users\User\Documents\1 2017 2018 SFM Bahamas\2017 2018 Curriculum\PowerPoint\seder-plate-realisic.jpg"/>
          <p:cNvPicPr>
            <a:picLocks noGrp="1" noChangeAspect="1" noChangeArrowheads="1"/>
          </p:cNvPicPr>
          <p:nvPr>
            <p:ph idx="1"/>
          </p:nvPr>
        </p:nvPicPr>
        <p:blipFill>
          <a:blip r:embed="rId2" cstate="print"/>
          <a:srcRect/>
          <a:stretch>
            <a:fillRect/>
          </a:stretch>
        </p:blipFill>
        <p:spPr bwMode="auto">
          <a:xfrm>
            <a:off x="1447800" y="1224968"/>
            <a:ext cx="6129275" cy="517583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wish-Wedding-Ceremony-Chuppah.jpg"/>
          <p:cNvPicPr>
            <a:picLocks noChangeAspect="1"/>
          </p:cNvPicPr>
          <p:nvPr/>
        </p:nvPicPr>
        <p:blipFill>
          <a:blip r:embed="rId2" cstate="print"/>
          <a:stretch>
            <a:fillRect/>
          </a:stretch>
        </p:blipFill>
        <p:spPr>
          <a:xfrm>
            <a:off x="762000" y="457200"/>
            <a:ext cx="5600700" cy="3733800"/>
          </a:xfrm>
          <a:prstGeom prst="rect">
            <a:avLst/>
          </a:prstGeom>
        </p:spPr>
      </p:pic>
      <p:sp>
        <p:nvSpPr>
          <p:cNvPr id="5" name="TextBox 4"/>
          <p:cNvSpPr txBox="1"/>
          <p:nvPr/>
        </p:nvSpPr>
        <p:spPr>
          <a:xfrm>
            <a:off x="1295400" y="4495800"/>
            <a:ext cx="4191000" cy="1015663"/>
          </a:xfrm>
          <a:prstGeom prst="rect">
            <a:avLst/>
          </a:prstGeom>
          <a:noFill/>
        </p:spPr>
        <p:txBody>
          <a:bodyPr wrap="square" rtlCol="0">
            <a:spAutoFit/>
          </a:bodyPr>
          <a:lstStyle/>
          <a:p>
            <a:r>
              <a:rPr lang="en-US" sz="2000" dirty="0" smtClean="0"/>
              <a:t>Wedding. Getting married under the </a:t>
            </a:r>
            <a:r>
              <a:rPr lang="en-US" sz="2000" dirty="0" err="1" smtClean="0"/>
              <a:t>Huppah</a:t>
            </a:r>
            <a:r>
              <a:rPr lang="en-US" sz="2000" dirty="0" smtClean="0"/>
              <a:t> – God’s covering and blessing in the marriage.</a:t>
            </a:r>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 hebrewc alphabet.gif"/>
          <p:cNvPicPr>
            <a:picLocks noChangeAspect="1"/>
          </p:cNvPicPr>
          <p:nvPr/>
        </p:nvPicPr>
        <p:blipFill>
          <a:blip r:embed="rId2" cstate="print"/>
          <a:stretch>
            <a:fillRect/>
          </a:stretch>
        </p:blipFill>
        <p:spPr>
          <a:xfrm>
            <a:off x="609600" y="457201"/>
            <a:ext cx="8148320" cy="5334000"/>
          </a:xfrm>
          <a:prstGeom prst="rect">
            <a:avLst/>
          </a:prstGeom>
        </p:spPr>
      </p:pic>
      <p:sp>
        <p:nvSpPr>
          <p:cNvPr id="5" name="TextBox 4"/>
          <p:cNvSpPr txBox="1"/>
          <p:nvPr/>
        </p:nvSpPr>
        <p:spPr>
          <a:xfrm>
            <a:off x="1143000" y="6019800"/>
            <a:ext cx="7467600" cy="646331"/>
          </a:xfrm>
          <a:prstGeom prst="rect">
            <a:avLst/>
          </a:prstGeom>
          <a:noFill/>
        </p:spPr>
        <p:txBody>
          <a:bodyPr wrap="square" rtlCol="0">
            <a:spAutoFit/>
          </a:bodyPr>
          <a:lstStyle/>
          <a:p>
            <a:r>
              <a:rPr lang="en-US" dirty="0" smtClean="0"/>
              <a:t>Begin to read from right to left. Reading a book, you begin from the back and read to the front.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entecost did not first happen in Acts chapter 2. It first occurred at Mt. Sinai during the Exodus."/>
          <p:cNvPicPr/>
          <p:nvPr/>
        </p:nvPicPr>
        <p:blipFill>
          <a:blip r:embed="rId2" cstate="print"/>
          <a:srcRect/>
          <a:stretch>
            <a:fillRect/>
          </a:stretch>
        </p:blipFill>
        <p:spPr bwMode="auto">
          <a:xfrm>
            <a:off x="914400" y="609600"/>
            <a:ext cx="3581400" cy="2057400"/>
          </a:xfrm>
          <a:prstGeom prst="rect">
            <a:avLst/>
          </a:prstGeom>
          <a:noFill/>
          <a:ln w="9525">
            <a:noFill/>
            <a:miter lim="800000"/>
            <a:headEnd/>
            <a:tailEnd/>
          </a:ln>
        </p:spPr>
      </p:pic>
      <p:sp>
        <p:nvSpPr>
          <p:cNvPr id="5" name="Rectangle 4"/>
          <p:cNvSpPr/>
          <p:nvPr/>
        </p:nvSpPr>
        <p:spPr>
          <a:xfrm>
            <a:off x="4648200" y="1676400"/>
            <a:ext cx="3962400" cy="646331"/>
          </a:xfrm>
          <a:prstGeom prst="rect">
            <a:avLst/>
          </a:prstGeom>
        </p:spPr>
        <p:txBody>
          <a:bodyPr wrap="square">
            <a:spAutoFit/>
          </a:bodyPr>
          <a:lstStyle/>
          <a:p>
            <a:r>
              <a:rPr lang="en-US" u="sng" dirty="0" smtClean="0">
                <a:hlinkClick r:id="rId3"/>
              </a:rPr>
              <a:t>https://www.pinterest.com/pin/520025088200211222/</a:t>
            </a:r>
            <a:endParaRPr lang="en-US" dirty="0"/>
          </a:p>
        </p:txBody>
      </p:sp>
      <p:pic>
        <p:nvPicPr>
          <p:cNvPr id="6" name="Picture 5" descr="https://i.pinimg.com/originals/e3/f2/20/e3f2201aef63da1a94c2388b79035372.jpg"/>
          <p:cNvPicPr/>
          <p:nvPr/>
        </p:nvPicPr>
        <p:blipFill>
          <a:blip r:embed="rId4" cstate="print"/>
          <a:srcRect/>
          <a:stretch>
            <a:fillRect/>
          </a:stretch>
        </p:blipFill>
        <p:spPr bwMode="auto">
          <a:xfrm>
            <a:off x="990600" y="3200400"/>
            <a:ext cx="3200400" cy="2819400"/>
          </a:xfrm>
          <a:prstGeom prst="rect">
            <a:avLst/>
          </a:prstGeom>
          <a:noFill/>
          <a:ln w="9525">
            <a:noFill/>
            <a:miter lim="800000"/>
            <a:headEnd/>
            <a:tailEnd/>
          </a:ln>
        </p:spPr>
      </p:pic>
      <p:sp>
        <p:nvSpPr>
          <p:cNvPr id="7" name="Rectangle 6"/>
          <p:cNvSpPr/>
          <p:nvPr/>
        </p:nvSpPr>
        <p:spPr>
          <a:xfrm>
            <a:off x="4724400" y="4572000"/>
            <a:ext cx="3962400" cy="646331"/>
          </a:xfrm>
          <a:prstGeom prst="rect">
            <a:avLst/>
          </a:prstGeom>
        </p:spPr>
        <p:txBody>
          <a:bodyPr wrap="square">
            <a:spAutoFit/>
          </a:bodyPr>
          <a:lstStyle/>
          <a:p>
            <a:r>
              <a:rPr lang="en-US" dirty="0" smtClean="0"/>
              <a:t>https://www.pinterest.com/pin/362680576227826647/</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havuot Inforgraphic"/>
          <p:cNvPicPr>
            <a:picLocks noGrp="1"/>
          </p:cNvPicPr>
          <p:nvPr>
            <p:ph idx="1"/>
          </p:nvPr>
        </p:nvPicPr>
        <p:blipFill>
          <a:blip r:embed="rId2" cstate="print"/>
          <a:srcRect/>
          <a:stretch>
            <a:fillRect/>
          </a:stretch>
        </p:blipFill>
        <p:spPr bwMode="auto">
          <a:xfrm>
            <a:off x="838200" y="228600"/>
            <a:ext cx="3886200" cy="6248400"/>
          </a:xfrm>
          <a:prstGeom prst="rect">
            <a:avLst/>
          </a:prstGeom>
          <a:noFill/>
          <a:ln w="9525">
            <a:noFill/>
            <a:miter lim="800000"/>
            <a:headEnd/>
            <a:tailEnd/>
          </a:ln>
        </p:spPr>
      </p:pic>
      <p:sp>
        <p:nvSpPr>
          <p:cNvPr id="5" name="TextBox 4"/>
          <p:cNvSpPr txBox="1"/>
          <p:nvPr/>
        </p:nvSpPr>
        <p:spPr>
          <a:xfrm>
            <a:off x="4953000" y="533400"/>
            <a:ext cx="3581400" cy="954107"/>
          </a:xfrm>
          <a:prstGeom prst="rect">
            <a:avLst/>
          </a:prstGeom>
          <a:noFill/>
        </p:spPr>
        <p:txBody>
          <a:bodyPr wrap="square" rtlCol="0">
            <a:spAutoFit/>
          </a:bodyPr>
          <a:lstStyle/>
          <a:p>
            <a:pPr algn="ctr"/>
            <a:r>
              <a:rPr lang="en-US" sz="2800" dirty="0" smtClean="0"/>
              <a:t>Explanation of </a:t>
            </a:r>
            <a:r>
              <a:rPr lang="en-US" sz="2800" dirty="0" err="1" smtClean="0"/>
              <a:t>Shavout</a:t>
            </a:r>
            <a:r>
              <a:rPr lang="en-US" sz="2800" dirty="0" smtClean="0"/>
              <a:t>/Pentecost</a:t>
            </a:r>
            <a:endParaRPr lang="en-US" sz="2800" dirty="0"/>
          </a:p>
        </p:txBody>
      </p:sp>
      <p:sp>
        <p:nvSpPr>
          <p:cNvPr id="6" name="Rectangle 5"/>
          <p:cNvSpPr/>
          <p:nvPr/>
        </p:nvSpPr>
        <p:spPr>
          <a:xfrm>
            <a:off x="5562600" y="2209800"/>
            <a:ext cx="2895600" cy="646331"/>
          </a:xfrm>
          <a:prstGeom prst="rect">
            <a:avLst/>
          </a:prstGeom>
        </p:spPr>
        <p:txBody>
          <a:bodyPr wrap="square">
            <a:spAutoFit/>
          </a:bodyPr>
          <a:lstStyle/>
          <a:p>
            <a:r>
              <a:rPr lang="en-US" u="sng" dirty="0" smtClean="0">
                <a:hlinkClick r:id="rId3"/>
              </a:rPr>
              <a:t>https://www.pinterest.com/pin/448882287836252443/</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551</TotalTime>
  <Words>1075</Words>
  <Application>Microsoft Office PowerPoint</Application>
  <PresentationFormat>On-screen Show (4:3)</PresentationFormat>
  <Paragraphs>166</Paragraphs>
  <Slides>18</Slides>
  <Notes>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Symbols of Judaism</vt:lpstr>
      <vt:lpstr>Slide 2</vt:lpstr>
      <vt:lpstr>Slide 3</vt:lpstr>
      <vt:lpstr>Slide 4</vt:lpstr>
      <vt:lpstr>Seder Plate used at Passover</vt:lpstr>
      <vt:lpstr>Slide 6</vt:lpstr>
      <vt:lpstr>Slide 7</vt:lpstr>
      <vt:lpstr>Slide 8</vt:lpstr>
      <vt:lpstr>Slide 9</vt:lpstr>
      <vt:lpstr>Slide 10</vt:lpstr>
      <vt:lpstr>Slide 11</vt:lpstr>
      <vt:lpstr>Slide 12</vt:lpstr>
      <vt:lpstr>Take the Test</vt:lpstr>
      <vt:lpstr>Symbols of Judaism</vt:lpstr>
      <vt:lpstr>Symbols of Judaism</vt:lpstr>
      <vt:lpstr>Slide 16</vt:lpstr>
      <vt:lpstr>Slide 17</vt:lpstr>
      <vt:lpstr>This is Just a Beginning …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76</cp:revision>
  <dcterms:created xsi:type="dcterms:W3CDTF">2018-01-24T03:42:33Z</dcterms:created>
  <dcterms:modified xsi:type="dcterms:W3CDTF">2019-03-15T22:23:48Z</dcterms:modified>
</cp:coreProperties>
</file>